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1582" r:id="rId2"/>
    <p:sldId id="1657" r:id="rId3"/>
    <p:sldId id="1663" r:id="rId4"/>
    <p:sldId id="1658" r:id="rId5"/>
    <p:sldId id="1664" r:id="rId6"/>
    <p:sldId id="1661" r:id="rId7"/>
    <p:sldId id="1672" r:id="rId8"/>
    <p:sldId id="1143" r:id="rId9"/>
    <p:sldId id="1365" r:id="rId10"/>
    <p:sldId id="1665" r:id="rId11"/>
    <p:sldId id="1648" r:id="rId12"/>
    <p:sldId id="1649" r:id="rId13"/>
    <p:sldId id="1650" r:id="rId14"/>
    <p:sldId id="1666" r:id="rId15"/>
    <p:sldId id="1667" r:id="rId16"/>
    <p:sldId id="1651" r:id="rId17"/>
    <p:sldId id="1652" r:id="rId18"/>
    <p:sldId id="1668" r:id="rId19"/>
    <p:sldId id="1673" r:id="rId20"/>
    <p:sldId id="1675" r:id="rId21"/>
    <p:sldId id="1669" r:id="rId22"/>
    <p:sldId id="1674" r:id="rId23"/>
    <p:sldId id="1670" r:id="rId24"/>
    <p:sldId id="1671" r:id="rId25"/>
    <p:sldId id="165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7FF"/>
    <a:srgbClr val="F4EDFF"/>
    <a:srgbClr val="F8FFDD"/>
    <a:srgbClr val="F3FFF4"/>
    <a:srgbClr val="FFF8ED"/>
    <a:srgbClr val="FBFF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153"/>
    <p:restoredTop sz="85131"/>
  </p:normalViewPr>
  <p:slideViewPr>
    <p:cSldViewPr snapToGrid="0">
      <p:cViewPr varScale="1">
        <p:scale>
          <a:sx n="62" d="100"/>
          <a:sy n="62" d="100"/>
        </p:scale>
        <p:origin x="216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alibri" panose="020F05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alibri" panose="020F0502020204030204" pitchFamily="34" charset="0"/>
              </a:defRPr>
            </a:lvl1pPr>
          </a:lstStyle>
          <a:p>
            <a:fld id="{5B745A67-538C-8E47-8D19-B1E4EAA54AC8}" type="datetimeFigureOut">
              <a:rPr lang="en-GB" smtClean="0"/>
              <a:pPr/>
              <a:t>10/01/2026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alibri" panose="020F05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alibri" panose="020F0502020204030204" pitchFamily="34" charset="0"/>
              </a:defRPr>
            </a:lvl1pPr>
          </a:lstStyle>
          <a:p>
            <a:fld id="{946D4E6B-92C9-8340-A2E2-10A27909266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5731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316E6-FDC1-9843-3309-83E914407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ACE9C6-65B8-739D-F646-901DB254C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A4619A-4018-9F53-F627-1ED438EEEE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Welcome to the session. Billy then Anne then Tony. Questions at the end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BA7CB4-F0B8-11A8-D744-F3F42A15D9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491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Session inspired by this project which I’ll tell you a bit about first. Follow links for more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0988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6611D-828A-26B2-493D-218EBB7D9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54AF5D-56B3-F86F-96F0-E15E88831E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122A76-3F79-FF61-4106-8744D6052E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D61792-F943-6530-3033-21A52FB56B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3156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7420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DBC14-A172-43F1-688E-F8419A15B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77229D-9AE6-9D22-38E8-4211429F5D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57082E-FA4B-0D2A-93D3-55DDCC4D2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2F839C-374C-99E4-A2C4-8BC8639963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09654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4813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8077F-69ED-30F4-43C4-00643E76B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67E15D-4619-78CB-DBA7-C60ECCC356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D4D953-3560-ECE2-F29C-1A58AED712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CBDEBB-AACE-1C46-4969-38FF7B4967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07269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69214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6D4E6B-92C9-8340-A2E2-10A279092661}" type="slidenum">
              <a:rPr lang="en-GB" smtClean="0"/>
              <a:pPr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178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BF918-3640-7F4F-19C1-4BBD4B26D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41B01E-7FF2-C3E6-EEFF-5CF33E6B91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8C0A3B-7273-07B9-713B-15D3340A1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495C4-87CB-FF41-9AE0-A609D84DC588}" type="datetimeFigureOut">
              <a:rPr lang="en-GB" smtClean="0"/>
              <a:t>10/01/2026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1D79D-A632-4A5B-8C67-7EB5CDEA4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7277F-6A72-6A7E-A34B-C17749311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DF88-E8E6-C14F-BDFE-FD9FD9EDDE6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875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9FFAA-2EA7-066F-67AE-F504EB2BD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35AA8-70F2-8869-0CB2-533F9AF55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EE9D1-D6EA-BCC6-F739-0A5E00B65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495C4-87CB-FF41-9AE0-A609D84DC588}" type="datetimeFigureOut">
              <a:rPr lang="en-GB" smtClean="0"/>
              <a:t>10/01/2026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E2BE3-ADF3-58B2-7564-EE9DFCEE8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D13D1-E5BB-4162-5A8D-6CFC36B5C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DF88-E8E6-C14F-BDFE-FD9FD9EDDE6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8776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33661-F8DB-BADC-4EA0-888075274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4C20A-223C-B569-B507-CAFFF276B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28E19-4CFB-46D2-9128-841DD387A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495C4-87CB-FF41-9AE0-A609D84DC588}" type="datetimeFigureOut">
              <a:rPr lang="en-GB" smtClean="0"/>
              <a:t>10/01/2026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91DAD-FA41-46F8-D3BC-134DB22BB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3CAB4-EAFD-65A4-CEC0-0CA243AC6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DF88-E8E6-C14F-BDFE-FD9FD9EDDE6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7539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EAF57-01F4-7D11-ED90-92799E8CD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FB62F-20D6-56BA-E977-E9C24438F9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3975C7-1C88-73E6-2A6C-26C96410F1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B74A48-D8D8-521C-379F-955425393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495C4-87CB-FF41-9AE0-A609D84DC588}" type="datetimeFigureOut">
              <a:rPr lang="en-GB" smtClean="0"/>
              <a:t>10/01/2026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8539C1-E992-7ED3-EE09-E6538E414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7E8984-130D-DD0F-F4DC-520738092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DF88-E8E6-C14F-BDFE-FD9FD9EDDE6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3728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1DA16-DD98-1666-1012-C6452B7EF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5F23A3-C2B1-4642-1BAC-680C7A79CF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08DCB-CE2E-3866-0F32-F1A33A4D17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58B4E1-27E2-D5E6-6A74-C27976DF14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0AE95B-C986-49C8-3B4B-2316207B88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2C93BC-16F2-A96B-ABBC-BD6260A6C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495C4-87CB-FF41-9AE0-A609D84DC588}" type="datetimeFigureOut">
              <a:rPr lang="en-GB" smtClean="0"/>
              <a:t>10/01/2026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76FF91-7B8C-DE74-8C17-71EB8D183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4EBA9C-3E97-A322-74D8-6E0754733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DF88-E8E6-C14F-BDFE-FD9FD9EDDE6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5634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25B03-7A2A-B596-B716-232CF29F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1F16EF-5726-69CB-9924-980D371CB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495C4-87CB-FF41-9AE0-A609D84DC588}" type="datetimeFigureOut">
              <a:rPr lang="en-GB" smtClean="0"/>
              <a:t>10/01/2026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86637D-899F-C660-23D1-9AE5296BB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6AF2E3-719F-378A-E7F0-A77974D00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DF88-E8E6-C14F-BDFE-FD9FD9EDDE6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2368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91242D-2CA0-3E5D-E6CB-B37AB2564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495C4-87CB-FF41-9AE0-A609D84DC588}" type="datetimeFigureOut">
              <a:rPr lang="en-GB" smtClean="0"/>
              <a:t>10/01/2026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62754B-3839-E6CF-CC65-2C5BF4930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49A7F-01B5-3C00-8425-D407AE5DE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DF88-E8E6-C14F-BDFE-FD9FD9EDDE6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9531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A6535-3DB8-87D2-64B3-5BDC7704D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64431-AAD5-78DC-8C6C-08B290012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E2D4ED-80C2-F185-4AC9-2E484FC66E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D6D002-54ED-4EDE-EFB3-2A085B6E0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495C4-87CB-FF41-9AE0-A609D84DC588}" type="datetimeFigureOut">
              <a:rPr lang="en-GB" smtClean="0"/>
              <a:t>10/01/2026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405A43-80DE-932A-B31F-9696989BE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FA6DB4-2C00-533D-5E1C-BB7A98D7A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DF88-E8E6-C14F-BDFE-FD9FD9EDDE6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9940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FE158-E079-69EC-BF6B-AD16A0973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BE76F8-517B-C0EC-4B64-994A507C94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05210-49A5-C8E4-3C1E-4BEB9ED13A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5FDD6B-29DC-CFF3-9031-995A1EE47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495C4-87CB-FF41-9AE0-A609D84DC588}" type="datetimeFigureOut">
              <a:rPr lang="en-GB" smtClean="0"/>
              <a:t>10/01/2026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2090C2-2F97-ED9F-CC6B-F7D0E2FED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992D5-1482-68AE-7F3A-02FCD9688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DF88-E8E6-C14F-BDFE-FD9FD9EDDE6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0338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CC8D3-944D-E768-19FE-1F62868FA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6D346E-A467-FCF0-B0D0-70112B81C4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ED5BA-863D-DEC0-9987-09140D56D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495C4-87CB-FF41-9AE0-A609D84DC588}" type="datetimeFigureOut">
              <a:rPr lang="en-GB" smtClean="0"/>
              <a:t>10/01/2026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3D68C-8D4C-F6B6-F039-3903C2F29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DCF5B7-1FAE-5995-C5CA-90F4D6744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DF88-E8E6-C14F-BDFE-FD9FD9EDDE6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3536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935A87-9290-D2A3-397F-D121E7828A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3F15AC-1D6E-9353-7517-350D09CB41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7C08CD-E828-05E2-E7B1-870702E89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495C4-87CB-FF41-9AE0-A609D84DC588}" type="datetimeFigureOut">
              <a:rPr lang="en-GB" smtClean="0"/>
              <a:t>10/01/2026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6C03E-02DD-3042-9DBF-A5B880112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F7EF8-8B35-56AD-33E3-0EF84B7C6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DF88-E8E6-C14F-BDFE-FD9FD9EDDE6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7428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2B4C5C-BC8C-6670-6673-B04040D0A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56DF8C-B69C-7C36-F4B8-39C6E67928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E58614-84C1-45B8-30F9-062EE50D89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B42495C4-87CB-FF41-9AE0-A609D84DC588}" type="datetimeFigureOut">
              <a:rPr lang="en-GB" smtClean="0"/>
              <a:pPr/>
              <a:t>10/01/2026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AC8F0-692F-B83F-9C4A-91B2E9291F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82079-1486-4CE3-14B7-C4A77E5FA6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161ADF88-E8E6-C14F-BDFE-FD9FD9EDDE6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0697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illy.clark@northumbria.ac.uk" TargetMode="Externa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roducingandevaluatingstyle.mla.hcommons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s://northumbriaenglish.org/wp-content/uploads/2026/01/billy-clark-discussion-paper-producing-and-evaluating-style-1.pdf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hyperlink" Target="https://manuelbohn.github.io/paper/Bohn_Zimmermann_Call_Tomasello_common_ground_displacement_infants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anuelbohn.github.io/paper/Bohn_Zimmermann_Call_Tomasello_common_ground_displacement_infants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438E4-509B-E84B-2942-B3C222056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450C6-BA04-2E20-D3CA-859FC0BC0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2792"/>
            <a:ext cx="12192000" cy="1171067"/>
          </a:xfrm>
        </p:spPr>
        <p:txBody>
          <a:bodyPr anchor="t">
            <a:noAutofit/>
          </a:bodyPr>
          <a:lstStyle/>
          <a:p>
            <a:pPr algn="ctr"/>
            <a:r>
              <a:rPr lang="en-GB" sz="3600" dirty="0">
                <a:latin typeface="Calibri" panose="020F0502020204030204" pitchFamily="34" charset="0"/>
              </a:rPr>
              <a:t>MLA 2026 Special Session</a:t>
            </a:r>
            <a:br>
              <a:rPr lang="en-GB" sz="3600" dirty="0">
                <a:latin typeface="Calibri" panose="020F0502020204030204" pitchFamily="34" charset="0"/>
              </a:rPr>
            </a:br>
            <a:r>
              <a:rPr lang="en-GB" sz="3600" dirty="0">
                <a:latin typeface="Calibri" panose="020F0502020204030204" pitchFamily="34" charset="0"/>
              </a:rPr>
              <a:t>‘Producing and Evaluating Style’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B2CF51E-68E8-50A6-AD28-6A494B358857}"/>
              </a:ext>
            </a:extLst>
          </p:cNvPr>
          <p:cNvSpPr txBox="1">
            <a:spLocks/>
          </p:cNvSpPr>
          <p:nvPr/>
        </p:nvSpPr>
        <p:spPr>
          <a:xfrm>
            <a:off x="0" y="3614417"/>
            <a:ext cx="12192000" cy="11710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GB" sz="2800" dirty="0"/>
              <a:t>Billy Clark</a:t>
            </a:r>
          </a:p>
          <a:p>
            <a:pPr algn="ctr"/>
            <a:r>
              <a:rPr lang="en-GB" sz="2800" dirty="0">
                <a:hlinkClick r:id="rId3"/>
              </a:rPr>
              <a:t>billy.clark@northumbria.ac.uk</a:t>
            </a:r>
            <a:endParaRPr lang="en-GB" sz="28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6BFA8B1-7143-3EE7-6A82-FBFD4E6A23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3182" y="276514"/>
            <a:ext cx="1905000" cy="850900"/>
          </a:xfrm>
          <a:prstGeom prst="rect">
            <a:avLst/>
          </a:prstGeom>
        </p:spPr>
      </p:pic>
      <p:pic>
        <p:nvPicPr>
          <p:cNvPr id="10" name="Picture 9" descr="A black and white logo&#10;&#10;AI-generated content may be incorrect.">
            <a:extLst>
              <a:ext uri="{FF2B5EF4-FFF2-40B4-BE49-F238E27FC236}">
                <a16:creationId xmlns:a16="http://schemas.microsoft.com/office/drawing/2014/main" id="{2AE934F0-F297-E8DE-DBF3-5C0F258011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082" y="5688456"/>
            <a:ext cx="1816100" cy="8128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FC5B834-495D-03C3-96E4-E3B283B968FD}"/>
              </a:ext>
            </a:extLst>
          </p:cNvPr>
          <p:cNvSpPr txBox="1">
            <a:spLocks/>
          </p:cNvSpPr>
          <p:nvPr/>
        </p:nvSpPr>
        <p:spPr>
          <a:xfrm>
            <a:off x="152400" y="2874503"/>
            <a:ext cx="12192000" cy="5544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GB" sz="3600" b="1" dirty="0"/>
              <a:t>Pragmatics and Style</a:t>
            </a:r>
          </a:p>
        </p:txBody>
      </p:sp>
      <p:pic>
        <p:nvPicPr>
          <p:cNvPr id="13" name="Picture 12" descr="A close-up of a logo&#10;&#10;AI-generated content may be incorrect.">
            <a:extLst>
              <a:ext uri="{FF2B5EF4-FFF2-40B4-BE49-F238E27FC236}">
                <a16:creationId xmlns:a16="http://schemas.microsoft.com/office/drawing/2014/main" id="{67B23F32-0CEE-6A44-9489-2C7801EF64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2418" y="5212206"/>
            <a:ext cx="28575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403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A33D0-B576-2409-4CD8-D8334DAA0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5DEDC-8581-F9CF-3B3D-C4BDB52AC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Pragmatics and Style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0688DC-AFAF-D403-B22E-F27CAB816D37}"/>
              </a:ext>
            </a:extLst>
          </p:cNvPr>
          <p:cNvSpPr txBox="1">
            <a:spLocks/>
          </p:cNvSpPr>
          <p:nvPr/>
        </p:nvSpPr>
        <p:spPr>
          <a:xfrm>
            <a:off x="997526" y="1260764"/>
            <a:ext cx="9656619" cy="5597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More information on this session: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276225" indent="0">
              <a:spcBef>
                <a:spcPts val="0"/>
              </a:spcBef>
              <a:buNone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sz="2200" dirty="0"/>
              <a:t>		</a:t>
            </a:r>
            <a:r>
              <a:rPr lang="en-GB" sz="2200" dirty="0">
                <a:hlinkClick r:id="rId3"/>
              </a:rPr>
              <a:t>https://producingandevaluatingstyle.mla.hcommons.org/</a:t>
            </a:r>
            <a:endParaRPr lang="en-GB" sz="2200" dirty="0"/>
          </a:p>
          <a:p>
            <a:pPr marL="276225" indent="0">
              <a:spcBef>
                <a:spcPts val="0"/>
              </a:spcBef>
              <a:buNone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Discussion paper on Producing and Evaluating Style project: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63588" indent="0">
              <a:spcBef>
                <a:spcPts val="0"/>
              </a:spcBef>
              <a:buNone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sz="2200" dirty="0">
                <a:hlinkClick r:id="rId4"/>
              </a:rPr>
              <a:t>https://northumbriaenglish.org/wp-content/uploads/2026/01/billy-clark-discussion-paper-producing-and-evaluating-style-1.pdf</a:t>
            </a:r>
            <a:endParaRPr lang="en-GB" sz="2200" dirty="0"/>
          </a:p>
          <a:p>
            <a:pPr marL="276225" indent="0">
              <a:spcBef>
                <a:spcPts val="0"/>
              </a:spcBef>
              <a:buNone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Thanks for support from the Leverhulme Trust (MRF-2024-043)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276225" indent="0">
              <a:spcBef>
                <a:spcPts val="0"/>
              </a:spcBef>
              <a:buFont typeface="Arial" panose="020B0604020202020204" pitchFamily="34" charset="0"/>
              <a:buNone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</p:txBody>
      </p:sp>
      <p:pic>
        <p:nvPicPr>
          <p:cNvPr id="7" name="Picture 6" descr="A close-up of a logo&#10;&#10;AI-generated content may be incorrect.">
            <a:extLst>
              <a:ext uri="{FF2B5EF4-FFF2-40B4-BE49-F238E27FC236}">
                <a16:creationId xmlns:a16="http://schemas.microsoft.com/office/drawing/2014/main" id="{82F80C77-4ECE-069C-CE08-F734B12C02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8509" y="5375563"/>
            <a:ext cx="28575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556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B9301-6487-1A4C-4194-A76DF24FB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B0459-B70D-8299-CEFE-46204B535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GB" sz="3600" b="1" dirty="0"/>
              <a:t>Pragmatics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A395E-1E18-B88D-5DB5-79741627D6EC}"/>
              </a:ext>
            </a:extLst>
          </p:cNvPr>
          <p:cNvSpPr txBox="1">
            <a:spLocks/>
          </p:cNvSpPr>
          <p:nvPr/>
        </p:nvSpPr>
        <p:spPr>
          <a:xfrm>
            <a:off x="595745" y="1314093"/>
            <a:ext cx="9892146" cy="53894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about how we communicate and understand each other</a:t>
            </a:r>
          </a:p>
          <a:p>
            <a:pPr marL="733425" indent="-457200"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how we decide which words to use, and what other things to do, while communicating</a:t>
            </a:r>
          </a:p>
          <a:p>
            <a:pPr marL="733425" indent="-457200"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how we work out what someone intends to communicate by what they say and do</a:t>
            </a:r>
          </a:p>
          <a:p>
            <a:pPr marL="733425" indent="-457200"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how meanings emerge and are adjusted during interaction</a:t>
            </a:r>
          </a:p>
        </p:txBody>
      </p:sp>
    </p:spTree>
    <p:extLst>
      <p:ext uri="{BB962C8B-B14F-4D97-AF65-F5344CB8AC3E}">
        <p14:creationId xmlns:p14="http://schemas.microsoft.com/office/powerpoint/2010/main" val="646938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D5931-427B-7B85-19AD-FAF551700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E4CEB-32C4-2F50-6C6A-3FBB2B20F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GB" sz="3600" b="1" dirty="0"/>
              <a:t>A narrower sense</a:t>
            </a:r>
            <a:br>
              <a:rPr lang="en-GB" sz="3600" b="1" dirty="0"/>
            </a:b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98855-43DD-FE7C-36EA-D87C0B5B9CAC}"/>
              </a:ext>
            </a:extLst>
          </p:cNvPr>
          <p:cNvSpPr txBox="1">
            <a:spLocks/>
          </p:cNvSpPr>
          <p:nvPr/>
        </p:nvSpPr>
        <p:spPr>
          <a:xfrm>
            <a:off x="637308" y="1314093"/>
            <a:ext cx="5112327" cy="4781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6225" indent="0">
              <a:buNone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“This book focuses on pragmatics understood as being about how we </a:t>
            </a:r>
            <a:r>
              <a:rPr lang="en-GB" b="1" dirty="0"/>
              <a:t>work out (or </a:t>
            </a:r>
            <a:r>
              <a:rPr lang="en-GB" dirty="0"/>
              <a:t>‘</a:t>
            </a:r>
            <a:r>
              <a:rPr lang="en-GB" b="1" dirty="0"/>
              <a:t>infer</a:t>
            </a:r>
            <a:r>
              <a:rPr lang="en-GB" dirty="0"/>
              <a:t>’) what to say, write, sign (in sign languages), and do when communicating, and how </a:t>
            </a:r>
            <a:r>
              <a:rPr lang="en-GB" b="1" dirty="0"/>
              <a:t>we work out (‘infer’) </a:t>
            </a:r>
            <a:r>
              <a:rPr lang="en-GB" dirty="0"/>
              <a:t>what others are intending to communicate to us</a:t>
            </a:r>
          </a:p>
        </p:txBody>
      </p:sp>
      <p:pic>
        <p:nvPicPr>
          <p:cNvPr id="6" name="Picture 5" descr="A book cover with a beach and waves&#10;&#10;AI-generated content may be incorrect.">
            <a:extLst>
              <a:ext uri="{FF2B5EF4-FFF2-40B4-BE49-F238E27FC236}">
                <a16:creationId xmlns:a16="http://schemas.microsoft.com/office/drawing/2014/main" id="{323317A3-C6D1-1646-C3A6-68592D89B2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5529" y="1314093"/>
            <a:ext cx="3155767" cy="457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141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F690C-0EB6-3791-FDEB-9BE78BF0E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E68FC-B210-91DA-66D6-1FC7079E3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GB" sz="3600" b="1" dirty="0"/>
              <a:t>Also about showing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0C37A-A122-4EFE-FFE8-05300831FD68}"/>
              </a:ext>
            </a:extLst>
          </p:cNvPr>
          <p:cNvSpPr txBox="1">
            <a:spLocks/>
          </p:cNvSpPr>
          <p:nvPr/>
        </p:nvSpPr>
        <p:spPr>
          <a:xfrm>
            <a:off x="637308" y="1314093"/>
            <a:ext cx="9462656" cy="4781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we make pragmatic inferences when we recognise that something is intended to communicate something</a:t>
            </a:r>
          </a:p>
          <a:p>
            <a:pPr marL="733425" indent="-457200"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this is sometimes termed </a:t>
            </a:r>
            <a:r>
              <a:rPr lang="en-GB" b="1" dirty="0"/>
              <a:t>‘ostension’</a:t>
            </a:r>
          </a:p>
          <a:p>
            <a:pPr marL="733425" indent="-457200"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we produce </a:t>
            </a:r>
            <a:r>
              <a:rPr lang="en-GB" b="1" dirty="0"/>
              <a:t>ostensive stimuli </a:t>
            </a:r>
            <a:r>
              <a:rPr lang="en-GB" dirty="0"/>
              <a:t>to communicate</a:t>
            </a:r>
          </a:p>
          <a:p>
            <a:pPr marL="733425" indent="-457200"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we look for particular kinds of interpretations when we recognise ostension</a:t>
            </a:r>
          </a:p>
          <a:p>
            <a:pPr marL="733425" indent="-457200"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6561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BAE3B-2F5B-7F51-9A67-E5CDBCA0B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0838B-9EE6-7D13-0988-1F2DF47D8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570125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GB" sz="3600" b="1" dirty="0"/>
              <a:t>Pragmatics without language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pic>
        <p:nvPicPr>
          <p:cNvPr id="9" name="Picture 8" descr="A person holding a baby&#10;&#10;AI-generated content may be incorrect.">
            <a:extLst>
              <a:ext uri="{FF2B5EF4-FFF2-40B4-BE49-F238E27FC236}">
                <a16:creationId xmlns:a16="http://schemas.microsoft.com/office/drawing/2014/main" id="{E1ED843E-5880-8692-A2A4-E3E4AD8D24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4925" y="2013588"/>
            <a:ext cx="3786909" cy="246149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7BC1E03-921D-A425-2FD7-184FEA1DAA56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hlinkClick r:id="rId4"/>
              </a:rPr>
              <a:t>Tomasello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56ED30-EB3D-29A9-239E-5F1F8F0572DB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hlinkClick r:id="rId4"/>
              </a:rPr>
              <a:t>Tomasello</a:t>
            </a:r>
            <a:endParaRPr lang="en-GB" dirty="0"/>
          </a:p>
        </p:txBody>
      </p:sp>
      <p:pic>
        <p:nvPicPr>
          <p:cNvPr id="4" name="Picture 3" descr="A person holding a pill&#10;&#10;AI-generated content may be incorrect.">
            <a:extLst>
              <a:ext uri="{FF2B5EF4-FFF2-40B4-BE49-F238E27FC236}">
                <a16:creationId xmlns:a16="http://schemas.microsoft.com/office/drawing/2014/main" id="{C4EE2903-F20F-47A2-67CB-D39FA18CC8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4909" y="2865256"/>
            <a:ext cx="2576945" cy="343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210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7CB96-3AB3-AC1E-FD0A-B99070EFA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looking at his watch&#10;&#10;AI-generated content may be incorrect.">
            <a:extLst>
              <a:ext uri="{FF2B5EF4-FFF2-40B4-BE49-F238E27FC236}">
                <a16:creationId xmlns:a16="http://schemas.microsoft.com/office/drawing/2014/main" id="{C0ABDDD1-E74B-CEDB-B148-9CD61CD76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399" y="1720962"/>
            <a:ext cx="3151909" cy="4141558"/>
          </a:xfrm>
          <a:prstGeom prst="rect">
            <a:avLst/>
          </a:prstGeom>
        </p:spPr>
      </p:pic>
      <p:pic>
        <p:nvPicPr>
          <p:cNvPr id="10" name="Picture 9" descr="A person wearing sunglasses and a vest&#10;&#10;AI-generated content may be incorrect.">
            <a:extLst>
              <a:ext uri="{FF2B5EF4-FFF2-40B4-BE49-F238E27FC236}">
                <a16:creationId xmlns:a16="http://schemas.microsoft.com/office/drawing/2014/main" id="{4D853E69-CF0A-D7E1-CDFC-279366181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3405" y="883805"/>
            <a:ext cx="2138541" cy="300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813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85C9B47-D2AB-06B4-10B1-C74E58C01480}"/>
              </a:ext>
            </a:extLst>
          </p:cNvPr>
          <p:cNvSpPr txBox="1">
            <a:spLocks/>
          </p:cNvSpPr>
          <p:nvPr/>
        </p:nvSpPr>
        <p:spPr bwMode="auto">
          <a:xfrm>
            <a:off x="1703512" y="5827576"/>
            <a:ext cx="8856983" cy="1030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463" indent="-12700" eaLnBrk="1" hangingPunct="1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r>
              <a:rPr lang="en-US" sz="2400" dirty="0">
                <a:hlinkClick r:id="rId3"/>
              </a:rPr>
              <a:t>https://manuelbohn.github.io/paper/Bohn_Zimmermann_Call_Tomasello_common_ground_displacement_infants.pdf</a:t>
            </a:r>
            <a:r>
              <a:rPr lang="en-US" sz="2400" dirty="0"/>
              <a:t> </a:t>
            </a:r>
            <a:endParaRPr lang="en-US" sz="3600" dirty="0"/>
          </a:p>
        </p:txBody>
      </p:sp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9BD77837-A8F3-48DB-D446-2278A90BF6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457381"/>
            <a:ext cx="7772400" cy="3295497"/>
          </a:xfrm>
          <a:prstGeom prst="rect">
            <a:avLst/>
          </a:prstGeom>
        </p:spPr>
      </p:pic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66859E6-A808-27E2-ECB2-FAB2DBF23F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803" y="3879620"/>
            <a:ext cx="7772400" cy="184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09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12AAC-1D0E-5C8E-14DB-5EA9DEB52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Callout 6">
            <a:extLst>
              <a:ext uri="{FF2B5EF4-FFF2-40B4-BE49-F238E27FC236}">
                <a16:creationId xmlns:a16="http://schemas.microsoft.com/office/drawing/2014/main" id="{925135DC-6421-0DD5-4BEC-276DB5B9F0F1}"/>
              </a:ext>
            </a:extLst>
          </p:cNvPr>
          <p:cNvSpPr/>
          <p:nvPr/>
        </p:nvSpPr>
        <p:spPr>
          <a:xfrm>
            <a:off x="527766" y="1344131"/>
            <a:ext cx="3731828" cy="1811485"/>
          </a:xfrm>
          <a:prstGeom prst="wedgeEllipseCallout">
            <a:avLst>
              <a:gd name="adj1" fmla="val -49230"/>
              <a:gd name="adj2" fmla="val 7340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CA178A9-7928-456A-A772-7AB17102B6AF}"/>
              </a:ext>
            </a:extLst>
          </p:cNvPr>
          <p:cNvSpPr txBox="1">
            <a:spLocks/>
          </p:cNvSpPr>
          <p:nvPr/>
        </p:nvSpPr>
        <p:spPr bwMode="auto">
          <a:xfrm>
            <a:off x="901838" y="1735230"/>
            <a:ext cx="324036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863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00B0F0"/>
                </a:solidFill>
              </a:rPr>
              <a:t>Can you help me with this?</a:t>
            </a:r>
          </a:p>
        </p:txBody>
      </p:sp>
      <p:sp>
        <p:nvSpPr>
          <p:cNvPr id="5" name="Oval Callout 4">
            <a:extLst>
              <a:ext uri="{FF2B5EF4-FFF2-40B4-BE49-F238E27FC236}">
                <a16:creationId xmlns:a16="http://schemas.microsoft.com/office/drawing/2014/main" id="{7FD04540-596D-20EF-3F12-E23BA59F0326}"/>
              </a:ext>
            </a:extLst>
          </p:cNvPr>
          <p:cNvSpPr/>
          <p:nvPr/>
        </p:nvSpPr>
        <p:spPr>
          <a:xfrm>
            <a:off x="5283517" y="1998170"/>
            <a:ext cx="2366570" cy="1420387"/>
          </a:xfrm>
          <a:prstGeom prst="wedgeEllipseCallout">
            <a:avLst>
              <a:gd name="adj1" fmla="val 68764"/>
              <a:gd name="adj2" fmla="val 5744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0A26E5E-38D9-AF72-4932-AA471138075F}"/>
              </a:ext>
            </a:extLst>
          </p:cNvPr>
          <p:cNvSpPr txBox="1">
            <a:spLocks/>
          </p:cNvSpPr>
          <p:nvPr/>
        </p:nvSpPr>
        <p:spPr bwMode="auto">
          <a:xfrm>
            <a:off x="5463536" y="2424955"/>
            <a:ext cx="2006531" cy="887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863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00B0F0"/>
                </a:solidFill>
              </a:rPr>
              <a:t>I’m busy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C54CA12-C3BF-A0AE-7F6D-6033EC128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‘Simple’ pragmatics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70B00D5-6C7A-CFCF-83D8-A1D4A5CCF6CB}"/>
              </a:ext>
            </a:extLst>
          </p:cNvPr>
          <p:cNvSpPr txBox="1">
            <a:spLocks/>
          </p:cNvSpPr>
          <p:nvPr/>
        </p:nvSpPr>
        <p:spPr>
          <a:xfrm>
            <a:off x="527766" y="4542083"/>
            <a:ext cx="9518203" cy="158417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781425" indent="-3768725">
              <a:spcBef>
                <a:spcPts val="0"/>
              </a:spcBef>
              <a:buNone/>
              <a:tabLst>
                <a:tab pos="3768725" algn="l"/>
              </a:tabLst>
            </a:pPr>
            <a:r>
              <a:rPr lang="en-US" b="1" dirty="0"/>
              <a:t>Billy said:</a:t>
            </a:r>
            <a:r>
              <a:rPr lang="en-US" dirty="0"/>
              <a:t>	Billy is busy</a:t>
            </a:r>
          </a:p>
          <a:p>
            <a:pPr marL="3781425" indent="-3768725">
              <a:spcBef>
                <a:spcPts val="0"/>
              </a:spcBef>
              <a:buNone/>
              <a:tabLst>
                <a:tab pos="3768725" algn="l"/>
              </a:tabLst>
            </a:pPr>
            <a:endParaRPr lang="en-US" dirty="0"/>
          </a:p>
          <a:p>
            <a:pPr marL="3781425" indent="-3768725">
              <a:spcBef>
                <a:spcPts val="0"/>
              </a:spcBef>
              <a:buNone/>
              <a:tabLst>
                <a:tab pos="3768725" algn="l"/>
              </a:tabLst>
            </a:pPr>
            <a:r>
              <a:rPr lang="en-US" b="1" dirty="0"/>
              <a:t>Billy implicated:</a:t>
            </a:r>
            <a:r>
              <a:rPr lang="en-US" dirty="0"/>
              <a:t>	Billy can’t help Sarah with her analysis</a:t>
            </a:r>
          </a:p>
        </p:txBody>
      </p:sp>
    </p:spTree>
    <p:extLst>
      <p:ext uri="{BB962C8B-B14F-4D97-AF65-F5344CB8AC3E}">
        <p14:creationId xmlns:p14="http://schemas.microsoft.com/office/powerpoint/2010/main" val="4052598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D782E-6D50-1042-14A5-E08FE10A0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11A293D-05E6-AB2D-48CB-86AD23AD4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One kind of analysis (‘Gricean’)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49908E5-5AA7-EEAD-F12E-88402716FC76}"/>
              </a:ext>
            </a:extLst>
          </p:cNvPr>
          <p:cNvSpPr txBox="1">
            <a:spLocks/>
          </p:cNvSpPr>
          <p:nvPr/>
        </p:nvSpPr>
        <p:spPr>
          <a:xfrm>
            <a:off x="527766" y="1953491"/>
            <a:ext cx="9518203" cy="4172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6100" indent="-5334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dirty="0"/>
              <a:t>Sarah </a:t>
            </a:r>
            <a:r>
              <a:rPr lang="en-US" b="1" dirty="0"/>
              <a:t>inferred (‘worked out’)</a:t>
            </a:r>
            <a:r>
              <a:rPr lang="en-US" dirty="0"/>
              <a:t> that Billy can’t help with her analysis</a:t>
            </a:r>
          </a:p>
          <a:p>
            <a:pPr marL="546100" indent="-533400"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US" dirty="0"/>
          </a:p>
          <a:p>
            <a:pPr marL="546100" indent="-5334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dirty="0"/>
              <a:t>because she assumes that what he said should be informative and relevant</a:t>
            </a:r>
          </a:p>
          <a:p>
            <a:pPr marL="546100" indent="-533400"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US" dirty="0"/>
          </a:p>
          <a:p>
            <a:pPr marL="546100" indent="-5334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dirty="0"/>
              <a:t>it would not be informative and relevant unless she inferred something like this </a:t>
            </a:r>
          </a:p>
        </p:txBody>
      </p:sp>
    </p:spTree>
    <p:extLst>
      <p:ext uri="{BB962C8B-B14F-4D97-AF65-F5344CB8AC3E}">
        <p14:creationId xmlns:p14="http://schemas.microsoft.com/office/powerpoint/2010/main" val="4026724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DFF10-4281-F97B-F836-DA2BA53F0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87129-B910-4447-F7CC-E293B3BED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But . . .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87414-D740-3D59-4AB6-1AD04EAABF05}"/>
              </a:ext>
            </a:extLst>
          </p:cNvPr>
          <p:cNvSpPr txBox="1">
            <a:spLocks/>
          </p:cNvSpPr>
          <p:nvPr/>
        </p:nvSpPr>
        <p:spPr>
          <a:xfrm>
            <a:off x="595746" y="1233054"/>
            <a:ext cx="10005020" cy="5571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pragmatics is involved in all aspects of communication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including direct communication (what we ‘say’)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and nonverbal communication</a:t>
            </a:r>
          </a:p>
          <a:p>
            <a:pPr marL="276225" indent="0">
              <a:spcBef>
                <a:spcPts val="0"/>
              </a:spcBef>
              <a:buFont typeface="Arial" panose="020B0604020202020204" pitchFamily="34" charset="0"/>
              <a:buNone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7852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544FB-F3DC-EAF4-47B6-91C6F5EEF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65C839-0517-45F3-61E4-E1C7B7EB3A35}"/>
              </a:ext>
            </a:extLst>
          </p:cNvPr>
          <p:cNvSpPr txBox="1">
            <a:spLocks/>
          </p:cNvSpPr>
          <p:nvPr/>
        </p:nvSpPr>
        <p:spPr>
          <a:xfrm>
            <a:off x="595746" y="1233054"/>
            <a:ext cx="10005020" cy="5571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we communicate more than one or two simple propositions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there is lots of indeterminacy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what about production?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what about evaluation?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do we really infer like this?</a:t>
            </a:r>
          </a:p>
          <a:p>
            <a:pPr marL="276225" indent="0">
              <a:spcBef>
                <a:spcPts val="0"/>
              </a:spcBef>
              <a:buFont typeface="Arial" panose="020B0604020202020204" pitchFamily="34" charset="0"/>
              <a:buNone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5584B0-B4B1-5398-0610-38F84254F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But . . .</a:t>
            </a:r>
            <a:endParaRPr lang="en-GB" sz="36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52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7A09C-BC65-5B91-FEBA-D9B8CA36B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262A6-DA37-AC36-72F2-387B4B3D3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Production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57854-4994-C0C2-DE39-1A886D499C1D}"/>
              </a:ext>
            </a:extLst>
          </p:cNvPr>
          <p:cNvSpPr txBox="1">
            <a:spLocks/>
          </p:cNvSpPr>
          <p:nvPr/>
        </p:nvSpPr>
        <p:spPr>
          <a:xfrm>
            <a:off x="623455" y="1593274"/>
            <a:ext cx="9809017" cy="5211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6100" lvl="0" indent="-492125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GB" dirty="0"/>
              <a:t>many pragmaticists mention production</a:t>
            </a:r>
          </a:p>
          <a:p>
            <a:pPr marL="546100" lvl="0" indent="-492125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GB" dirty="0"/>
          </a:p>
          <a:p>
            <a:pPr marL="546100" lvl="0" indent="-492125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GB" dirty="0"/>
              <a:t>few make detailed claims about how it works</a:t>
            </a:r>
          </a:p>
        </p:txBody>
      </p:sp>
    </p:spTree>
    <p:extLst>
      <p:ext uri="{BB962C8B-B14F-4D97-AF65-F5344CB8AC3E}">
        <p14:creationId xmlns:p14="http://schemas.microsoft.com/office/powerpoint/2010/main" val="1388844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DDE9F-9FAB-27AC-9841-F1AB55CA4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91953-1D11-68F1-FFE1-E7143613C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Production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FF58C-0705-D22E-ADFF-70F574CA0222}"/>
              </a:ext>
            </a:extLst>
          </p:cNvPr>
          <p:cNvSpPr txBox="1">
            <a:spLocks/>
          </p:cNvSpPr>
          <p:nvPr/>
        </p:nvSpPr>
        <p:spPr>
          <a:xfrm>
            <a:off x="1662544" y="1593274"/>
            <a:ext cx="8063347" cy="5211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/>
              <a:t>“He has said that </a:t>
            </a:r>
            <a:r>
              <a:rPr lang="en-GB" i="1" u="sng" dirty="0"/>
              <a:t>p; </a:t>
            </a:r>
            <a:r>
              <a:rPr lang="en-GB" dirty="0"/>
              <a:t>there is no reason to suppose that he is not observing the maxims, or at least the Cooperative Principle; he could not be doing this unless he thought that </a:t>
            </a:r>
            <a:r>
              <a:rPr lang="en-GB" i="1" u="sng" dirty="0"/>
              <a:t>q;</a:t>
            </a:r>
            <a:r>
              <a:rPr lang="en-GB" dirty="0"/>
              <a:t> he knows (and knows that I know that he knows) that I can see that the supposition that he thinks that </a:t>
            </a:r>
            <a:r>
              <a:rPr lang="en-GB" i="1" u="sng" dirty="0"/>
              <a:t>q</a:t>
            </a:r>
            <a:r>
              <a:rPr lang="en-GB" dirty="0"/>
              <a:t> is required; he has done nothing to stop me thinking that </a:t>
            </a:r>
            <a:r>
              <a:rPr lang="en-GB" i="1" u="sng" dirty="0"/>
              <a:t>q;</a:t>
            </a:r>
            <a:r>
              <a:rPr lang="en-GB" dirty="0"/>
              <a:t> he intends me to think, or is at least willing to allow me to think, that </a:t>
            </a:r>
            <a:r>
              <a:rPr lang="en-GB" i="1" u="sng" dirty="0"/>
              <a:t>q;</a:t>
            </a:r>
            <a:r>
              <a:rPr lang="en-GB" dirty="0"/>
              <a:t> and so he has implicated that </a:t>
            </a:r>
            <a:r>
              <a:rPr lang="en-GB" i="1" u="sng" dirty="0"/>
              <a:t>q.”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i="1" u="sng" dirty="0"/>
          </a:p>
          <a:p>
            <a:pPr marL="0" lv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/>
              <a:t>(Grice, H. Paul. 1975: 50)</a:t>
            </a:r>
          </a:p>
        </p:txBody>
      </p:sp>
    </p:spTree>
    <p:extLst>
      <p:ext uri="{BB962C8B-B14F-4D97-AF65-F5344CB8AC3E}">
        <p14:creationId xmlns:p14="http://schemas.microsoft.com/office/powerpoint/2010/main" val="2174735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36163-1898-9488-E7E6-56EEEC516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77FBA-E177-CED2-3AF4-D37F1C1B9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Production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800ED2-E947-E9D0-A1B0-DBABB15920A0}"/>
              </a:ext>
            </a:extLst>
          </p:cNvPr>
          <p:cNvSpPr txBox="1">
            <a:spLocks/>
          </p:cNvSpPr>
          <p:nvPr/>
        </p:nvSpPr>
        <p:spPr>
          <a:xfrm>
            <a:off x="623455" y="1593274"/>
            <a:ext cx="9809017" cy="5211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6100" lvl="0" indent="-492125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GB" dirty="0"/>
              <a:t>many pragmaticists mention production</a:t>
            </a:r>
          </a:p>
          <a:p>
            <a:pPr marL="546100" lvl="0" indent="-492125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GB" dirty="0"/>
          </a:p>
          <a:p>
            <a:pPr marL="546100" lvl="0" indent="-492125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GB" dirty="0"/>
              <a:t>few make detailed claims about how it works</a:t>
            </a:r>
          </a:p>
          <a:p>
            <a:pPr marL="546100" lvl="0" indent="-492125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GB" dirty="0"/>
          </a:p>
          <a:p>
            <a:pPr marL="546100" lvl="0" indent="-492125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GB" dirty="0"/>
              <a:t>Kecskés (2013; Kecskés and Fhang 2009): ‘dynamic model’; ‘egocentrism’ as well as Gricean inference</a:t>
            </a:r>
          </a:p>
          <a:p>
            <a:pPr marL="546100" lvl="0" indent="-492125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GB" dirty="0"/>
          </a:p>
          <a:p>
            <a:pPr marL="546100" lvl="0" indent="-492125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GB" dirty="0"/>
              <a:t>Park (2023; Park and Clark 2022): ‘relevance-guided production heuristic’ (shares some properties with comprehension)</a:t>
            </a:r>
          </a:p>
        </p:txBody>
      </p:sp>
    </p:spTree>
    <p:extLst>
      <p:ext uri="{BB962C8B-B14F-4D97-AF65-F5344CB8AC3E}">
        <p14:creationId xmlns:p14="http://schemas.microsoft.com/office/powerpoint/2010/main" val="343279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35B74-9DCD-D1FD-FCE9-A351F7B84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5B522-796D-BEEE-1B9B-1F0ED1DA9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Evaluation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B0CDB-55BA-95EB-E6B6-FE10EE966925}"/>
              </a:ext>
            </a:extLst>
          </p:cNvPr>
          <p:cNvSpPr txBox="1">
            <a:spLocks/>
          </p:cNvSpPr>
          <p:nvPr/>
        </p:nvSpPr>
        <p:spPr>
          <a:xfrm>
            <a:off x="595746" y="1593274"/>
            <a:ext cx="10005020" cy="5211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even less work on this</a:t>
            </a:r>
          </a:p>
          <a:p>
            <a:pPr marL="733425" indent="-457200"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Clark (2014) on literary/aesthetic evaluation:</a:t>
            </a:r>
          </a:p>
          <a:p>
            <a:pPr marL="276225" indent="0">
              <a:buNone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1474788" indent="-711200"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ease of representation</a:t>
            </a:r>
          </a:p>
          <a:p>
            <a:pPr marL="1474788" indent="-711200"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relevance of effects</a:t>
            </a:r>
          </a:p>
          <a:p>
            <a:pPr marL="1474788" indent="-711200"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‘reward’ for effortful inferences</a:t>
            </a:r>
          </a:p>
          <a:p>
            <a:pPr marL="1474788" indent="-711200"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awareness of responses of others</a:t>
            </a:r>
          </a:p>
          <a:p>
            <a:pPr marL="1474788" indent="-711200"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positive attitudes to formal features and ‘skill’</a:t>
            </a:r>
          </a:p>
          <a:p>
            <a:pPr marL="276225" indent="0">
              <a:buFont typeface="Arial" panose="020B0604020202020204" pitchFamily="34" charset="0"/>
              <a:buNone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0508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F6D82-EDDB-EC8A-3E05-BACF07180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5F20B-EFC7-E0DF-0221-75DB1D01E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Kinds of inference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834E0-DBFD-466D-CB5E-B6047D76D983}"/>
              </a:ext>
            </a:extLst>
          </p:cNvPr>
          <p:cNvSpPr txBox="1">
            <a:spLocks/>
          </p:cNvSpPr>
          <p:nvPr/>
        </p:nvSpPr>
        <p:spPr>
          <a:xfrm>
            <a:off x="595746" y="1593274"/>
            <a:ext cx="10005020" cy="5211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Grice (2001): a ‘hard way’ and a ‘quick way’ to comprehend utterances</a:t>
            </a:r>
          </a:p>
          <a:p>
            <a:pPr marL="733425" indent="-457200"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‘hard way’:		explicit reasoning</a:t>
            </a:r>
          </a:p>
          <a:p>
            <a:pPr marL="733425" indent="-457200"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‘quick way’: 	faster and more spontaneous</a:t>
            </a:r>
          </a:p>
          <a:p>
            <a:pPr marL="276225" indent="0">
              <a:buFont typeface="Arial" panose="020B0604020202020204" pitchFamily="34" charset="0"/>
              <a:buNone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3026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5177B-1AE6-8979-23EE-DE75EBBBB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7534F-BBFC-2E41-0919-48904BB20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a new view of reasoning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F20F2-CA4F-63C8-7B6C-287C1570617A}"/>
              </a:ext>
            </a:extLst>
          </p:cNvPr>
          <p:cNvSpPr txBox="1">
            <a:spLocks/>
          </p:cNvSpPr>
          <p:nvPr/>
        </p:nvSpPr>
        <p:spPr>
          <a:xfrm>
            <a:off x="595746" y="1219200"/>
            <a:ext cx="6054436" cy="5585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‘interactionist’ (as opposed to ‘intellectualist’ view)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social function (to justify and explain)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‘intuitive inference’ which focuses on reasons 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which are generated by unconscious processes</a:t>
            </a:r>
          </a:p>
          <a:p>
            <a:pPr marL="276225" indent="0">
              <a:spcBef>
                <a:spcPts val="0"/>
              </a:spcBef>
              <a:buNone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</p:txBody>
      </p:sp>
      <p:pic>
        <p:nvPicPr>
          <p:cNvPr id="5" name="Picture 4" descr="A book cover with a drawing of a cupid and flowers&#10;&#10;AI-generated content may be incorrect.">
            <a:extLst>
              <a:ext uri="{FF2B5EF4-FFF2-40B4-BE49-F238E27FC236}">
                <a16:creationId xmlns:a16="http://schemas.microsoft.com/office/drawing/2014/main" id="{CA4C622E-5DEB-896B-5986-5B180C22D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4061" y="1593274"/>
            <a:ext cx="2866737" cy="440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988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9EF88-7AAD-C700-F226-FF09788D7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3F9C2-1AFA-8153-07AA-D918BCD21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Intuitive inferences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691C3-5557-9C12-12B7-BA69E4840D47}"/>
              </a:ext>
            </a:extLst>
          </p:cNvPr>
          <p:cNvSpPr txBox="1">
            <a:spLocks/>
          </p:cNvSpPr>
          <p:nvPr/>
        </p:nvSpPr>
        <p:spPr>
          <a:xfrm>
            <a:off x="595745" y="1233055"/>
            <a:ext cx="9905999" cy="5571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‘conscious conclusions arrived at through unconscious processes’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‘the output of a great variety of inferential modules, the output of which is to some degree conscious while their operations remain unconscious’</a:t>
            </a:r>
          </a:p>
          <a:p>
            <a:pPr marL="276225" indent="0">
              <a:spcBef>
                <a:spcPts val="0"/>
              </a:spcBef>
              <a:buNone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81016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A149A-06A2-01FC-F7FE-C1267384C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45525-9DC6-E9A5-B5E4-747C67189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Reflective conclusions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2AC28-060C-C7FB-A4D8-1AA85739F979}"/>
              </a:ext>
            </a:extLst>
          </p:cNvPr>
          <p:cNvSpPr txBox="1">
            <a:spLocks/>
          </p:cNvSpPr>
          <p:nvPr/>
        </p:nvSpPr>
        <p:spPr>
          <a:xfrm>
            <a:off x="595746" y="1246909"/>
            <a:ext cx="9670472" cy="55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conclusions ‘accepted because of higher-order thinking (or “reflection”) about [them]’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‘A reflective conclusion may be an indirect output of a process of intuitive inference. The direct output of this process is an intuitive conclusion about reasons R1, R2, …, Rn for some conclusion . . . the indirect output is the reflective conclusion’</a:t>
            </a:r>
          </a:p>
        </p:txBody>
      </p:sp>
    </p:spTree>
    <p:extLst>
      <p:ext uri="{BB962C8B-B14F-4D97-AF65-F5344CB8AC3E}">
        <p14:creationId xmlns:p14="http://schemas.microsoft.com/office/powerpoint/2010/main" val="327155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94898-D315-0B71-53CE-82A3B75C0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Callout 6">
            <a:extLst>
              <a:ext uri="{FF2B5EF4-FFF2-40B4-BE49-F238E27FC236}">
                <a16:creationId xmlns:a16="http://schemas.microsoft.com/office/drawing/2014/main" id="{AFC6B4C1-5B7B-C127-6771-350F1F10E20E}"/>
              </a:ext>
            </a:extLst>
          </p:cNvPr>
          <p:cNvSpPr/>
          <p:nvPr/>
        </p:nvSpPr>
        <p:spPr>
          <a:xfrm>
            <a:off x="410370" y="784264"/>
            <a:ext cx="3731828" cy="1931227"/>
          </a:xfrm>
          <a:prstGeom prst="wedgeEllipseCallout">
            <a:avLst>
              <a:gd name="adj1" fmla="val -49230"/>
              <a:gd name="adj2" fmla="val 7340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C4A201E-AFB6-EDEB-B414-177F5105D72D}"/>
              </a:ext>
            </a:extLst>
          </p:cNvPr>
          <p:cNvSpPr txBox="1">
            <a:spLocks/>
          </p:cNvSpPr>
          <p:nvPr/>
        </p:nvSpPr>
        <p:spPr bwMode="auto">
          <a:xfrm>
            <a:off x="901838" y="1000939"/>
            <a:ext cx="324036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863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00B0F0"/>
                </a:solidFill>
              </a:rPr>
              <a:t>Why did you call the doctor?</a:t>
            </a:r>
          </a:p>
        </p:txBody>
      </p:sp>
      <p:sp>
        <p:nvSpPr>
          <p:cNvPr id="5" name="Oval Callout 4">
            <a:extLst>
              <a:ext uri="{FF2B5EF4-FFF2-40B4-BE49-F238E27FC236}">
                <a16:creationId xmlns:a16="http://schemas.microsoft.com/office/drawing/2014/main" id="{89BD6C6B-0D87-B9B9-F0A8-2BD1F0CF73EB}"/>
              </a:ext>
            </a:extLst>
          </p:cNvPr>
          <p:cNvSpPr/>
          <p:nvPr/>
        </p:nvSpPr>
        <p:spPr>
          <a:xfrm>
            <a:off x="5283516" y="2147455"/>
            <a:ext cx="4553211" cy="2279906"/>
          </a:xfrm>
          <a:prstGeom prst="wedgeEllipseCallout">
            <a:avLst>
              <a:gd name="adj1" fmla="val 64504"/>
              <a:gd name="adj2" fmla="val 5118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AFDE8A0-3A19-AC9C-86B3-1D54A2A53248}"/>
              </a:ext>
            </a:extLst>
          </p:cNvPr>
          <p:cNvSpPr txBox="1">
            <a:spLocks/>
          </p:cNvSpPr>
          <p:nvPr/>
        </p:nvSpPr>
        <p:spPr bwMode="auto">
          <a:xfrm>
            <a:off x="5837608" y="2585115"/>
            <a:ext cx="3860573" cy="1842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863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00B0F0"/>
                </a:solidFill>
              </a:rPr>
              <a:t>Her temperature was a hundred and two</a:t>
            </a:r>
          </a:p>
        </p:txBody>
      </p:sp>
    </p:spTree>
    <p:extLst>
      <p:ext uri="{BB962C8B-B14F-4D97-AF65-F5344CB8AC3E}">
        <p14:creationId xmlns:p14="http://schemas.microsoft.com/office/powerpoint/2010/main" val="8456409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18763-1381-25DC-C275-5C1710AFA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A26D6-7D89-114B-DCB5-A44CD83B5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‘Reflective conclusions’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A98D2-32E1-0052-C23F-FE140EECB3D2}"/>
              </a:ext>
            </a:extLst>
          </p:cNvPr>
          <p:cNvSpPr txBox="1">
            <a:spLocks/>
          </p:cNvSpPr>
          <p:nvPr/>
        </p:nvSpPr>
        <p:spPr>
          <a:xfrm>
            <a:off x="595746" y="1593274"/>
            <a:ext cx="9670472" cy="5211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conclusions ‘accepted because of higher-order thinking (or “reflection”) about [them]’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‘A reflective conclusion may be an indirect output of a process of intuitive inference. The direct output of this process is an intuitive conclusion about reasons R1, R2, …, Rn for some conclusion . . . the indirect output is the reflective conclusion’</a:t>
            </a:r>
          </a:p>
        </p:txBody>
      </p:sp>
    </p:spTree>
    <p:extLst>
      <p:ext uri="{BB962C8B-B14F-4D97-AF65-F5344CB8AC3E}">
        <p14:creationId xmlns:p14="http://schemas.microsoft.com/office/powerpoint/2010/main" val="34028540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9C1FD-EC49-258D-E8FD-002BA1810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9A226-275D-C531-30C0-9AF1A1D4F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To develop a fuller account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44F67-0110-CD7E-34C2-03FE3DC1DCE9}"/>
              </a:ext>
            </a:extLst>
          </p:cNvPr>
          <p:cNvSpPr txBox="1">
            <a:spLocks/>
          </p:cNvSpPr>
          <p:nvPr/>
        </p:nvSpPr>
        <p:spPr>
          <a:xfrm>
            <a:off x="595746" y="1593274"/>
            <a:ext cx="10005020" cy="5211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account for production, interpretation and evaluation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communication as interaction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production, interpretation and evaluation also interacting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unconscious processes</a:t>
            </a:r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  <a:p>
            <a:pPr marL="733425" indent="-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extending over time and space</a:t>
            </a:r>
          </a:p>
          <a:p>
            <a:pPr marL="276225" indent="0">
              <a:spcBef>
                <a:spcPts val="0"/>
              </a:spcBef>
              <a:buFont typeface="Arial" panose="020B0604020202020204" pitchFamily="34" charset="0"/>
              <a:buNone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66736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D85E0-AE9E-36C3-1A51-7C6A8D4D1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DEC17-2A79-BE0B-F137-E7B16D142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730"/>
            <a:ext cx="12192000" cy="668914"/>
          </a:xfrm>
        </p:spPr>
        <p:txBody>
          <a:bodyPr anchor="t">
            <a:normAutofit/>
          </a:bodyPr>
          <a:lstStyle/>
          <a:p>
            <a:pPr algn="ctr"/>
            <a:r>
              <a:rPr lang="en-GB" sz="3600" b="1" dirty="0"/>
              <a:t>A specific idea</a:t>
            </a:r>
            <a:endParaRPr lang="en-GB" sz="3600" b="1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EEDCC-D2A8-C508-E9CD-FD6B32C42525}"/>
              </a:ext>
            </a:extLst>
          </p:cNvPr>
          <p:cNvSpPr txBox="1">
            <a:spLocks/>
          </p:cNvSpPr>
          <p:nvPr/>
        </p:nvSpPr>
        <p:spPr>
          <a:xfrm>
            <a:off x="595746" y="1593274"/>
            <a:ext cx="10005020" cy="5211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425" indent="-457200">
              <a:buFont typeface="Courier New" panose="02070309020205020404" pitchFamily="49" charset="0"/>
              <a:buChar char="o"/>
              <a:tabLst>
                <a:tab pos="263525" algn="l"/>
                <a:tab pos="527050" algn="l"/>
                <a:tab pos="841375" algn="l"/>
                <a:tab pos="1106488" algn="l"/>
                <a:tab pos="1420813" algn="l"/>
                <a:tab pos="1633538" algn="l"/>
                <a:tab pos="1947863" algn="l"/>
                <a:tab pos="2174875" algn="l"/>
                <a:tab pos="2438400" algn="l"/>
                <a:tab pos="2701925" algn="l"/>
                <a:tab pos="2967038" algn="l"/>
                <a:tab pos="3243263" algn="l"/>
                <a:tab pos="3544888" algn="l"/>
                <a:tab pos="3771900" algn="l"/>
                <a:tab pos="4035425" algn="l"/>
                <a:tab pos="4349750" algn="l"/>
              </a:tabLst>
            </a:pPr>
            <a:r>
              <a:rPr lang="en-GB" dirty="0"/>
              <a:t>production, interpretation and evaluation all involve focus on effects (experienced and imagined)</a:t>
            </a:r>
          </a:p>
        </p:txBody>
      </p:sp>
    </p:spTree>
    <p:extLst>
      <p:ext uri="{BB962C8B-B14F-4D97-AF65-F5344CB8AC3E}">
        <p14:creationId xmlns:p14="http://schemas.microsoft.com/office/powerpoint/2010/main" val="112424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7AD64-CFC6-CC19-31E3-26918498E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4A406-6BF5-9EC6-DFDC-18A459C82AC3}"/>
              </a:ext>
            </a:extLst>
          </p:cNvPr>
          <p:cNvSpPr txBox="1">
            <a:spLocks/>
          </p:cNvSpPr>
          <p:nvPr/>
        </p:nvSpPr>
        <p:spPr>
          <a:xfrm>
            <a:off x="623454" y="360218"/>
            <a:ext cx="10584873" cy="6444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8300" indent="-355600">
              <a:buNone/>
            </a:pPr>
            <a:r>
              <a:rPr lang="en-GB" sz="2400" b="1" dirty="0"/>
              <a:t>References</a:t>
            </a:r>
          </a:p>
          <a:p>
            <a:pPr marL="368300" indent="-355600">
              <a:buNone/>
            </a:pPr>
            <a:r>
              <a:rPr lang="en-GB" sz="2400" dirty="0"/>
              <a:t>Clark, Billy, 2014. Before, during and after Chekhov: inference, literary interpretation and literary value. In Siobhan Chapman and Billy Clark (eds.) Pragmatic literary stylistics. Palgrave Macmillan: 55-69.</a:t>
            </a:r>
          </a:p>
          <a:p>
            <a:pPr marL="368300" indent="-355600">
              <a:buNone/>
            </a:pPr>
            <a:r>
              <a:rPr lang="en-GB" sz="2400" dirty="0"/>
              <a:t>Grice, H. Paul. 1975. Logic and conversation. In Peter Cole and Jerry L. Morgan (eds.) Syntax and semantics, volume 3: speech acts. Academic Press: 41-58. Reprinted in Grice 1989: 22-40.</a:t>
            </a:r>
          </a:p>
          <a:p>
            <a:pPr marL="368300" indent="-355600">
              <a:buNone/>
            </a:pPr>
            <a:r>
              <a:rPr lang="en-GB" sz="2400" dirty="0"/>
              <a:t>Grice, H. Paul. 1989. Studies in the way of words. Harvard University Press.</a:t>
            </a:r>
          </a:p>
          <a:p>
            <a:pPr marL="368300" indent="-355600">
              <a:buNone/>
            </a:pPr>
            <a:r>
              <a:rPr lang="en-GB" sz="2400" dirty="0"/>
              <a:t>Grice, H. Paul. 2001. Aspects of reason. Clarendon Press.</a:t>
            </a:r>
          </a:p>
          <a:p>
            <a:pPr marL="368300" indent="-355600">
              <a:buNone/>
            </a:pPr>
            <a:r>
              <a:rPr lang="en-US" sz="2400" dirty="0"/>
              <a:t>Park, Kyu Hyun. 2023. Relevance theory and the pragmatics of production. PhD thesis, Northumbria University.</a:t>
            </a:r>
            <a:endParaRPr lang="en-GB" sz="2400" dirty="0"/>
          </a:p>
          <a:p>
            <a:pPr marL="368300" indent="-355600">
              <a:buNone/>
            </a:pPr>
            <a:r>
              <a:rPr lang="en-US" sz="2400" dirty="0"/>
              <a:t>Park, Kyu Hyun, and Billy Clark. 2022. A relevance-focused production heuristic. Journal of Pragmatics 187: 176-185.</a:t>
            </a:r>
            <a:endParaRPr lang="en-GB" sz="2400" dirty="0"/>
          </a:p>
          <a:p>
            <a:pPr marL="368300" indent="-355600">
              <a:buNone/>
            </a:pPr>
            <a:r>
              <a:rPr lang="en-US" sz="2400" dirty="0"/>
              <a:t>Sperber, Dan, and Deirdre Wilson. 1986 [second edition 1995]. Relevance: communication and cognition. Wiley-Blackwell.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597769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10004</TotalTime>
  <Words>1156</Words>
  <Application>Microsoft Macintosh PowerPoint</Application>
  <PresentationFormat>Widescreen</PresentationFormat>
  <Paragraphs>149</Paragraphs>
  <Slides>25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Courier New</vt:lpstr>
      <vt:lpstr>Office Theme</vt:lpstr>
      <vt:lpstr>MLA 2026 Special Session ‘Producing and Evaluating Style’</vt:lpstr>
      <vt:lpstr>Pragmatics and Style</vt:lpstr>
      <vt:lpstr>Pragmatics</vt:lpstr>
      <vt:lpstr>A narrower sense </vt:lpstr>
      <vt:lpstr>Also about showing</vt:lpstr>
      <vt:lpstr>Pragmatics without language</vt:lpstr>
      <vt:lpstr>PowerPoint Presentation</vt:lpstr>
      <vt:lpstr>PowerPoint Presentation</vt:lpstr>
      <vt:lpstr>‘Simple’ pragmatics</vt:lpstr>
      <vt:lpstr>One kind of analysis (‘Gricean’)</vt:lpstr>
      <vt:lpstr>But . . .</vt:lpstr>
      <vt:lpstr>But . . .</vt:lpstr>
      <vt:lpstr>Production</vt:lpstr>
      <vt:lpstr>Production</vt:lpstr>
      <vt:lpstr>Production</vt:lpstr>
      <vt:lpstr>Evaluation</vt:lpstr>
      <vt:lpstr>Kinds of inference</vt:lpstr>
      <vt:lpstr>a new view of reasoning</vt:lpstr>
      <vt:lpstr>Intuitive inferences</vt:lpstr>
      <vt:lpstr>Reflective conclusions</vt:lpstr>
      <vt:lpstr>PowerPoint Presentation</vt:lpstr>
      <vt:lpstr>‘Reflective conclusions’</vt:lpstr>
      <vt:lpstr>To develop a fuller account</vt:lpstr>
      <vt:lpstr>A specific idea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Billy Clark</dc:creator>
  <cp:lastModifiedBy>Billy Clark</cp:lastModifiedBy>
  <cp:revision>288</cp:revision>
  <dcterms:created xsi:type="dcterms:W3CDTF">2024-09-23T13:20:02Z</dcterms:created>
  <dcterms:modified xsi:type="dcterms:W3CDTF">2026-01-10T14:36:36Z</dcterms:modified>
</cp:coreProperties>
</file>