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1582" r:id="rId2"/>
    <p:sldId id="1713" r:id="rId3"/>
    <p:sldId id="1706" r:id="rId4"/>
    <p:sldId id="1696" r:id="rId5"/>
    <p:sldId id="1707" r:id="rId6"/>
    <p:sldId id="1708" r:id="rId7"/>
    <p:sldId id="1709" r:id="rId8"/>
    <p:sldId id="1710" r:id="rId9"/>
    <p:sldId id="1701" r:id="rId10"/>
    <p:sldId id="1677" r:id="rId11"/>
    <p:sldId id="1682" r:id="rId12"/>
    <p:sldId id="1702" r:id="rId13"/>
    <p:sldId id="1679" r:id="rId14"/>
    <p:sldId id="1703" r:id="rId15"/>
    <p:sldId id="1704" r:id="rId16"/>
    <p:sldId id="1711" r:id="rId17"/>
    <p:sldId id="1714" r:id="rId18"/>
    <p:sldId id="1712" r:id="rId19"/>
    <p:sldId id="1715" r:id="rId20"/>
    <p:sldId id="1716" r:id="rId21"/>
    <p:sldId id="1717" r:id="rId22"/>
    <p:sldId id="1723" r:id="rId23"/>
    <p:sldId id="1724" r:id="rId24"/>
    <p:sldId id="1718" r:id="rId25"/>
    <p:sldId id="1719" r:id="rId26"/>
    <p:sldId id="1728" r:id="rId27"/>
    <p:sldId id="1687" r:id="rId28"/>
    <p:sldId id="1726" r:id="rId29"/>
    <p:sldId id="1668" r:id="rId30"/>
    <p:sldId id="1673" r:id="rId31"/>
    <p:sldId id="1675" r:id="rId32"/>
    <p:sldId id="1669" r:id="rId33"/>
    <p:sldId id="1730" r:id="rId34"/>
    <p:sldId id="172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7FF"/>
    <a:srgbClr val="F4EDFF"/>
    <a:srgbClr val="F8FFDD"/>
    <a:srgbClr val="F3FFF4"/>
    <a:srgbClr val="FFF8ED"/>
    <a:srgbClr val="FBFF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85153"/>
  </p:normalViewPr>
  <p:slideViewPr>
    <p:cSldViewPr snapToGrid="0">
      <p:cViewPr varScale="1">
        <p:scale>
          <a:sx n="93" d="100"/>
          <a:sy n="93" d="100"/>
        </p:scale>
        <p:origin x="24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5B745A67-538C-8E47-8D19-B1E4EAA54AC8}" type="datetimeFigureOut">
              <a:rPr lang="en-GB" smtClean="0"/>
              <a:pPr/>
              <a:t>18/06/2026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946D4E6B-92C9-8340-A2E2-10A27909266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731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316E6-FDC1-9843-3309-83E914407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ACE9C6-65B8-739D-F646-901DB254C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A4619A-4018-9F53-F627-1ED438EEE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A7CB4-F0B8-11A8-D744-F3F42A15D9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491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E9AC6-B59E-9494-ADDF-6E2DFEBE5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77AA31-642B-6A6C-0B81-0862BF09B8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DD5A20-ECFA-EB29-BC18-7F5FB56ACE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42C463-C4BA-EC00-5E15-451818B58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202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B746F-DE5F-17E1-A9EC-BD4F25B3B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6154CD-6E40-8C97-DDB6-EDA08648C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3F28A0-1234-243D-6262-EBB100943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60A36-CCAC-2D2C-7D0D-65ED85B88C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2429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CBCC6-8B40-93D1-0960-F8500281F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0DA2B1-6E1F-6636-70A8-9540009FD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4AEFC2-8BD0-1AB8-3E40-96AF84BBB8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0A88A-1F0A-6AA4-840A-0F8C0F63A0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041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4E42C-3DDF-66A7-3F3E-8D5445A82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C19CF3-6ACF-DB82-0B06-8890074D4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26AB85-60A5-0F73-B1A3-79A4AFCF6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00BC6-BA02-C426-A68B-49E40BC2DA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2227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C8B39-B2CE-2BB6-8098-4F15F3970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4DC498-E3F4-16D2-BB3A-0F7B043D6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8DF6BA-9929-5386-F067-C942CFA81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9CB70-ADE0-D5E2-4FB4-8D5B4C3DF1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526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FAF2C-5909-F34C-157A-28EF83894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0F11A3-6580-4D15-304C-AD6A7B21A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65BBD-DBCE-327A-01A4-0FDC521E8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37870-DCEF-CBCB-40DA-B6DB0AF2D4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1169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91855-4C9B-9B1F-4372-F0BAD30CD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7E6F81-C210-267D-F7A8-AA948F48A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F81D92-9E63-3498-7230-60ACCA6CFF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4C858-ECA6-712F-8454-EC1C030E98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1979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D4581-04B4-A6C5-2592-A22129E45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D9B46E-4C59-DEE9-964E-F9E6F7E36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91A313-53B8-8C56-07CB-2F362A8D32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3ECF48-AC7E-207A-2C35-FC0DC29A79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2166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3BA28-6FA9-3646-4624-D1B2B7354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18E095-A105-4645-C8BB-F709972448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1FAB38-79DC-44D0-2255-B6F2086FF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E2977-8E34-0111-D5B4-EB624E7B2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6199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8CBB8-23AE-A07D-4E94-E6C599131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1DE953-B1A7-8346-7DF3-2E6BD594D1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33A69-BF46-5720-3A59-1DF0F75F6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E98E8-BB0B-62B3-F475-6DAAAF308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3931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3519A-C699-3BC5-C65D-E244FE1AC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7F669F-AEFF-1388-7374-72BEA82D4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1D7518-4C0C-69B7-0ED8-D008533C8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321AB-7764-B662-08D8-0F43065E82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168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07969-709F-924C-0AC3-DDD7EDB94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DAACD6-E27E-F68D-3D17-C40546943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26D7A9-FD48-DC23-D79D-60E6B44A1B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E9089-0BB6-52FE-FC4A-F176FF14BD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7464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A772B-BE17-2971-A408-82FD17319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A52903-90A8-8256-AE03-7EAC91F1E4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D28F74-29FC-687D-83F1-16F40E498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DBC23-E9F7-C500-6DDC-DDC0AB8A6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27549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2D1DA-A6D4-53BB-9E91-D5D034A3D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922F15-BE21-2088-AA2B-DBD2A39214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827860-021A-F04C-3890-CFE0355E9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52ED8-008D-739A-870C-7F17A0C774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62659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1EFC7-4420-B636-4D51-A9C9E41BE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2FBD1E-027D-89AA-D9A7-250453656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50DFCC-21D3-8793-08EB-D2F7D76C8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676F2-968C-B7A0-8125-0E450AC75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956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DEB32-9003-4A34-C923-5007BB49C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DFE733-C65A-892B-4774-935A39D71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09C37C-83D1-2394-CED8-972369BD89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051BD-E18F-A9A8-50D3-3CEC09BA3C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8360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42865-F296-1240-C878-77101A965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F3C890-206D-0904-44D5-265504EE4A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D09ADF-C464-0E40-C46E-9FCCD0F74E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26D4F-C701-A075-4D1E-5C3F82E61E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0617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C910F-92BF-4145-2096-B8B8A7AB3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6F1404-6D87-9298-09B9-4CEB2ADF8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F38B2D-D7EA-BF71-4140-224EEDA3E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6ABE9-66BF-C246-B5A0-B1A23EB1B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88494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66EA0-9594-1EFC-CBA1-55157120C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0BE974-31C5-C6F7-9DB8-9BABF77E33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7CD207-9F7F-B764-8C53-12F5C5243D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31D592-1C08-50E4-59A9-6A329B6258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41508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45F71-B0C1-3D0C-9F2F-8C3DF2990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E32F48-C0BD-0B28-A0DA-BD9981040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EB4A73-0B16-3BD1-8367-A49272116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DCAEDE-AE1F-3E43-A83B-340F37D895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5950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011CF-3A9B-077C-1813-8F178A133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A6FF5B-35CE-CD72-D46C-B8D6B955C9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C44922-4109-1296-0116-E8FAC70F0F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FB694E-6D5D-6C9A-E53A-842436B9E0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4220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6B667-ACB4-60E9-62A6-238A2ADA5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BAFA78-6C65-B6A5-87B4-A0E80EC87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3FF945-17E0-6AEA-2815-E317CC298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9A55E-7781-A013-1082-AF79C41139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58059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EEF48-89A5-EC5F-6DBD-55994010B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7A482B-B6BE-29C7-2FB7-DAB00843CF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BCD28-672B-5B80-E010-610677549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6AAB45-A28C-687A-FB1B-4D1A42B51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13374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BBEA2-F97C-FAB3-AAA8-3D9208B83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32F45C-DBBA-0E52-AA74-78076297FE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40AB46-072B-5A7E-E434-ACE47EC51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0C6CC-BA18-AB6C-E40E-BA0F622E07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2883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F6F4C-76C6-EBFC-5810-13A35D9F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2BC45C-E372-1D03-4285-B1B458E91E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3A7207-0069-83F0-66C6-9BAB1CC66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7B8F2-DE73-7DC1-5C87-EEE15DC55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23707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31359-40A1-305F-23C4-973E418B3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936C64-8B67-B217-7793-5ED469AEA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860FF7-E91C-F715-E128-894C2F4C6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3C17D-74D6-526E-1FB1-78768F5CF9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59845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B26F8-2672-7EE2-8118-172F402FF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455FD9-06C1-3187-2A18-1B3A666457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508B1B-01EC-7355-57E1-EB5734E51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CD8E9-968E-3D0B-2F69-DAA80BD18B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5647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46898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51101-0CF6-7470-E4AD-0FE5FA348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7D5871-5056-E19E-6052-98FEA18C74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BE4835-51B4-A77A-611C-573302F974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9B4B0-5A03-B96A-5B43-1E1C18916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09786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59C4D-C159-A382-3450-9F65135B1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B62D07-217A-3DDF-8EE6-77AC2467E0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9BC626-6E37-BA20-A43A-53D666CEF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8313C3-5982-6CE7-26F2-93D67B305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9292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BF918-3640-7F4F-19C1-4BBD4B26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1B01E-7FF2-C3E6-EEFF-5CF33E6B9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C0A3B-7273-07B9-713B-15D3340A1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18/06/2026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1D79D-A632-4A5B-8C67-7EB5CDEA4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7277F-6A72-6A7E-A34B-C17749311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875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9FFAA-2EA7-066F-67AE-F504EB2BD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35AA8-70F2-8869-0CB2-533F9AF55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EE9D1-D6EA-BCC6-F739-0A5E00B6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18/06/2026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E2BE3-ADF3-58B2-7564-EE9DFCEE8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D13D1-E5BB-4162-5A8D-6CFC36B5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8776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33661-F8DB-BADC-4EA0-888075274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4C20A-223C-B569-B507-CAFFF276B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28E19-4CFB-46D2-9128-841DD387A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18/06/2026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91DAD-FA41-46F8-D3BC-134DB22BB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3CAB4-EAFD-65A4-CEC0-0CA243AC6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753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EAF57-01F4-7D11-ED90-92799E8CD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FB62F-20D6-56BA-E977-E9C24438F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3975C7-1C88-73E6-2A6C-26C96410F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74A48-D8D8-521C-379F-955425393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18/06/2026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539C1-E992-7ED3-EE09-E6538E414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8984-130D-DD0F-F4DC-52073809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72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1DA16-DD98-1666-1012-C6452B7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F23A3-C2B1-4642-1BAC-680C7A79C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08DCB-CE2E-3866-0F32-F1A33A4D1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58B4E1-27E2-D5E6-6A74-C27976DF14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0AE95B-C986-49C8-3B4B-2316207B88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2C93BC-16F2-A96B-ABBC-BD6260A6C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18/06/2026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76FF91-7B8C-DE74-8C17-71EB8D183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4EBA9C-3E97-A322-74D8-6E075473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5634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25B03-7A2A-B596-B716-232CF29F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1F16EF-5726-69CB-9924-980D371C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18/06/2026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86637D-899F-C660-23D1-9AE5296BB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AF2E3-719F-378A-E7F0-A77974D00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2368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91242D-2CA0-3E5D-E6CB-B37AB2564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18/06/2026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62754B-3839-E6CF-CC65-2C5BF4930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49A7F-01B5-3C00-8425-D407AE5D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531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6535-3DB8-87D2-64B3-5BDC7704D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64431-AAD5-78DC-8C6C-08B290012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2D4ED-80C2-F185-4AC9-2E484FC66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6D002-54ED-4EDE-EFB3-2A085B6E0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18/06/2026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405A43-80DE-932A-B31F-9696989BE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FA6DB4-2C00-533D-5E1C-BB7A98D7A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9940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E158-E079-69EC-BF6B-AD16A0973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BE76F8-517B-C0EC-4B64-994A507C94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05210-49A5-C8E4-3C1E-4BEB9ED13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5FDD6B-29DC-CFF3-9031-995A1EE47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18/06/2026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090C2-2F97-ED9F-CC6B-F7D0E2FE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992D5-1482-68AE-7F3A-02FCD9688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0338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CC8D3-944D-E768-19FE-1F62868FA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6D346E-A467-FCF0-B0D0-70112B81C4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ED5BA-863D-DEC0-9987-09140D56D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18/06/2026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3D68C-8D4C-F6B6-F039-3903C2F29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CF5B7-1FAE-5995-C5CA-90F4D6744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353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935A87-9290-D2A3-397F-D121E7828A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F15AC-1D6E-9353-7517-350D09CB4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C08CD-E828-05E2-E7B1-870702E89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18/06/2026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6C03E-02DD-3042-9DBF-A5B880112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F7EF8-8B35-56AD-33E3-0EF84B7C6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742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B4C5C-BC8C-6670-6673-B04040D0A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6DF8C-B69C-7C36-F4B8-39C6E6792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58614-84C1-45B8-30F9-062EE50D89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B42495C4-87CB-FF41-9AE0-A609D84DC588}" type="datetimeFigureOut">
              <a:rPr lang="en-GB" smtClean="0"/>
              <a:pPr/>
              <a:t>18/06/2026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AC8F0-692F-B83F-9C4A-91B2E9291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82079-1486-4CE3-14B7-C4A77E5FA6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161ADF88-E8E6-C14F-BDFE-FD9FD9EDDE6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069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illy.clark@northumbria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bruce@example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zanne@example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bruce@example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zanne@example.co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bruce@example.co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zanne@example.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bruce@example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zanne@example.c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bruce@example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zanne@example.co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ruce@example.co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zanne@example.co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jpg"/><Relationship Id="rId1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438E4-509B-E84B-2942-B3C222056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450C6-BA04-2E20-D3CA-859FC0BC0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46937"/>
            <a:ext cx="12192000" cy="1171067"/>
          </a:xfrm>
        </p:spPr>
        <p:txBody>
          <a:bodyPr anchor="t">
            <a:no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Stylistics Circle 18 June 2026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B2CF51E-68E8-50A6-AD28-6A494B358857}"/>
              </a:ext>
            </a:extLst>
          </p:cNvPr>
          <p:cNvSpPr txBox="1">
            <a:spLocks/>
          </p:cNvSpPr>
          <p:nvPr/>
        </p:nvSpPr>
        <p:spPr>
          <a:xfrm>
            <a:off x="0" y="2896529"/>
            <a:ext cx="12192000" cy="11710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800" dirty="0"/>
              <a:t>Billy Clark</a:t>
            </a:r>
          </a:p>
          <a:p>
            <a:pPr algn="ctr"/>
            <a:r>
              <a:rPr lang="en-GB" sz="2800" dirty="0">
                <a:hlinkClick r:id="rId3"/>
              </a:rPr>
              <a:t>billy.clark@northumbria.ac.uk</a:t>
            </a:r>
            <a:endParaRPr lang="en-GB" sz="2800" dirty="0"/>
          </a:p>
        </p:txBody>
      </p:sp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2AE934F0-F297-E8DE-DBF3-5C0F25801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282" y="4207296"/>
            <a:ext cx="1816100" cy="8128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FC5B834-495D-03C3-96E4-E3B283B968FD}"/>
              </a:ext>
            </a:extLst>
          </p:cNvPr>
          <p:cNvSpPr txBox="1">
            <a:spLocks/>
          </p:cNvSpPr>
          <p:nvPr/>
        </p:nvSpPr>
        <p:spPr>
          <a:xfrm>
            <a:off x="0" y="1892241"/>
            <a:ext cx="12192000" cy="5544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/>
              <a:t>Producing and Evaluating Style</a:t>
            </a:r>
          </a:p>
        </p:txBody>
      </p:sp>
      <p:pic>
        <p:nvPicPr>
          <p:cNvPr id="13" name="Picture 12" descr="A close-up of a logo&#10;&#10;AI-generated content may be incorrect.">
            <a:extLst>
              <a:ext uri="{FF2B5EF4-FFF2-40B4-BE49-F238E27FC236}">
                <a16:creationId xmlns:a16="http://schemas.microsoft.com/office/drawing/2014/main" id="{67B23F32-0CEE-6A44-9489-2C7801EF64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3036" y="4207296"/>
            <a:ext cx="2857500" cy="952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785FE5-DA8F-6AB9-4B66-8C7EBE5D9CE9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6403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92168-97BF-B830-71F2-E4DC12403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5C711-B22C-FFCC-B4DF-99542DB49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27" y="1385049"/>
            <a:ext cx="3574473" cy="2770908"/>
          </a:xfrm>
        </p:spPr>
        <p:txBody>
          <a:bodyPr anchor="t">
            <a:norm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What might you say about this exchange?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925155-4D08-FA27-B38B-6D738BACD896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4F06E-C9BD-3800-4109-E188016C433F}"/>
              </a:ext>
            </a:extLst>
          </p:cNvPr>
          <p:cNvSpPr txBox="1"/>
          <p:nvPr/>
        </p:nvSpPr>
        <p:spPr>
          <a:xfrm>
            <a:off x="4211782" y="512618"/>
            <a:ext cx="7190509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Bruce,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away at a conference on Saturday,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</a:t>
            </a: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: Bruce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bruce@example.com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To: 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suzanne@example.com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Subject: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 Possible big favour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Suzanne,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I’m sorry to ask at short notice but would you be able to help at the open day on Saturday?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doing the subject talk and workshop but we need one more person to help at the stall.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Thanks and best wishes,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Bruce</a:t>
            </a:r>
          </a:p>
        </p:txBody>
      </p:sp>
    </p:spTree>
    <p:extLst>
      <p:ext uri="{BB962C8B-B14F-4D97-AF65-F5344CB8AC3E}">
        <p14:creationId xmlns:p14="http://schemas.microsoft.com/office/powerpoint/2010/main" val="3171910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FC896-6234-8953-B7C5-377A3E1CC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48775-6400-D281-E7B8-9A9B26D53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27" y="1385049"/>
            <a:ext cx="3574473" cy="2770908"/>
          </a:xfrm>
        </p:spPr>
        <p:txBody>
          <a:bodyPr anchor="t">
            <a:norm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What might you say about it with regard to pragmatics?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377780-43EB-726D-37E7-2770B09243A5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556B41-F6EE-9BAB-D3BF-0A0A2B2A7C40}"/>
              </a:ext>
            </a:extLst>
          </p:cNvPr>
          <p:cNvSpPr txBox="1"/>
          <p:nvPr/>
        </p:nvSpPr>
        <p:spPr>
          <a:xfrm>
            <a:off x="4211782" y="512618"/>
            <a:ext cx="7190509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Bruce,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away at a conference on Saturday,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</a:t>
            </a: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: Bruce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bruce@example.com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To: 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suzanne@example.com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Subject: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 Possible big favour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Suzanne,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I’m sorry to ask at short notice but would you be able to help at the open day on Saturday?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doing the subject talk and workshop but we need one more person to help at the stall.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Thanks and best wishes,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Bruce</a:t>
            </a:r>
          </a:p>
        </p:txBody>
      </p:sp>
    </p:spTree>
    <p:extLst>
      <p:ext uri="{BB962C8B-B14F-4D97-AF65-F5344CB8AC3E}">
        <p14:creationId xmlns:p14="http://schemas.microsoft.com/office/powerpoint/2010/main" val="3481687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32E55-45BD-1B1A-1D62-1B1048E58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0E476-D20F-CB62-EEE6-114485CFD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29"/>
            <a:ext cx="12192000" cy="4047615"/>
          </a:xfrm>
        </p:spPr>
        <p:txBody>
          <a:bodyPr anchor="t">
            <a:normAutofit/>
          </a:bodyPr>
          <a:lstStyle/>
          <a:p>
            <a:pPr algn="ctr"/>
            <a:br>
              <a:rPr lang="en-GB" sz="3600" dirty="0">
                <a:latin typeface="Calibri" panose="020F0502020204030204" pitchFamily="34" charset="0"/>
              </a:rPr>
            </a:br>
            <a:br>
              <a:rPr lang="en-GB" sz="3600" dirty="0">
                <a:latin typeface="Calibri" panose="020F0502020204030204" pitchFamily="34" charset="0"/>
              </a:rPr>
            </a:br>
            <a:r>
              <a:rPr lang="en-GB" sz="3600" dirty="0">
                <a:latin typeface="Calibri" panose="020F0502020204030204" pitchFamily="34" charset="0"/>
              </a:rPr>
              <a:t>How much of what you said was about production?</a:t>
            </a:r>
            <a:br>
              <a:rPr lang="en-GB" sz="3600" dirty="0">
                <a:latin typeface="Calibri" panose="020F0502020204030204" pitchFamily="34" charset="0"/>
              </a:rPr>
            </a:br>
            <a:br>
              <a:rPr lang="en-GB" sz="3600" dirty="0">
                <a:latin typeface="Calibri" panose="020F0502020204030204" pitchFamily="34" charset="0"/>
              </a:rPr>
            </a:br>
            <a:r>
              <a:rPr lang="en-GB" sz="3600" dirty="0">
                <a:latin typeface="Calibri" panose="020F0502020204030204" pitchFamily="34" charset="0"/>
              </a:rPr>
              <a:t>How much was about evaluation?</a:t>
            </a:r>
            <a:br>
              <a:rPr lang="en-GB" sz="3600" dirty="0">
                <a:latin typeface="Calibri" panose="020F0502020204030204" pitchFamily="34" charset="0"/>
              </a:rPr>
            </a:br>
            <a:br>
              <a:rPr lang="en-GB" sz="3600" dirty="0">
                <a:latin typeface="Calibri" panose="020F0502020204030204" pitchFamily="34" charset="0"/>
              </a:rPr>
            </a:br>
            <a:r>
              <a:rPr lang="en-GB" sz="3600" dirty="0">
                <a:latin typeface="Calibri" panose="020F0502020204030204" pitchFamily="34" charset="0"/>
              </a:rPr>
              <a:t>How much was about interpretation?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047C57-4C61-CBB4-5381-F34E45417F7F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3179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1C322-D688-25D8-C785-80F9C2FD5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87B80-33B3-DED6-45EC-6FA94FF47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27" y="1385049"/>
            <a:ext cx="3574473" cy="2770908"/>
          </a:xfrm>
        </p:spPr>
        <p:txBody>
          <a:bodyPr anchor="t">
            <a:norm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Any thoughts to add now about production?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663C07-83F2-A866-DA37-62476B3F2BF0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C0E8B0-BD78-31C4-CB75-31A1F69A36DD}"/>
              </a:ext>
            </a:extLst>
          </p:cNvPr>
          <p:cNvSpPr txBox="1"/>
          <p:nvPr/>
        </p:nvSpPr>
        <p:spPr>
          <a:xfrm>
            <a:off x="4211782" y="512618"/>
            <a:ext cx="7190509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Bruce,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away at a conference on Saturday,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</a:t>
            </a: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: Bruce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bruce@example.com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To: 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suzanne@example.com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Subject: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 Possible big favour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Suzanne,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I’m sorry to ask at short notice but would you be able to help at the open day on Saturday?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doing the subject talk and workshop but we need one more person to help at the stall.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Thanks and best wishes,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Bruce</a:t>
            </a:r>
          </a:p>
        </p:txBody>
      </p:sp>
    </p:spTree>
    <p:extLst>
      <p:ext uri="{BB962C8B-B14F-4D97-AF65-F5344CB8AC3E}">
        <p14:creationId xmlns:p14="http://schemas.microsoft.com/office/powerpoint/2010/main" val="3976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54885-8142-2F91-F3D6-3A76410B4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86F9F-2FBD-F39B-CA93-03CD65500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27" y="1385049"/>
            <a:ext cx="3574473" cy="2770908"/>
          </a:xfrm>
        </p:spPr>
        <p:txBody>
          <a:bodyPr anchor="t">
            <a:norm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Any about </a:t>
            </a:r>
            <a:r>
              <a:rPr lang="en-GB" sz="3600" b="1" dirty="0"/>
              <a:t>evalua</a:t>
            </a:r>
            <a:r>
              <a:rPr lang="en-GB" sz="3600" b="1" dirty="0">
                <a:latin typeface="Calibri" panose="020F0502020204030204" pitchFamily="34" charset="0"/>
              </a:rPr>
              <a:t>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4993D6-61A7-6063-482B-5C628A20D2A4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18AF7D-1FBE-D1FA-0850-48949CF19D90}"/>
              </a:ext>
            </a:extLst>
          </p:cNvPr>
          <p:cNvSpPr txBox="1"/>
          <p:nvPr/>
        </p:nvSpPr>
        <p:spPr>
          <a:xfrm>
            <a:off x="4211782" y="512618"/>
            <a:ext cx="7190509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Bruce,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away at a conference on Saturday,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</a:t>
            </a: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: Bruce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bruce@example.com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To: 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suzanne@example.com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Subject: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 Possible big favour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Suzanne,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I’m sorry to ask at short notice but would you be able to help at the open day on Saturday?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doing the subject talk and workshop but we need one more person to help at the stall.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Thanks and best wishes,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Bruce</a:t>
            </a:r>
          </a:p>
        </p:txBody>
      </p:sp>
    </p:spTree>
    <p:extLst>
      <p:ext uri="{BB962C8B-B14F-4D97-AF65-F5344CB8AC3E}">
        <p14:creationId xmlns:p14="http://schemas.microsoft.com/office/powerpoint/2010/main" val="3133933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5266E-9EDD-057F-AEF3-D3CDDBE44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293BB-8397-13C2-DE5D-510C5B52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27" y="1385049"/>
            <a:ext cx="3574473" cy="2770908"/>
          </a:xfrm>
        </p:spPr>
        <p:txBody>
          <a:bodyPr anchor="t">
            <a:norm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Any about </a:t>
            </a:r>
            <a:r>
              <a:rPr lang="en-GB" sz="3600" b="1" dirty="0"/>
              <a:t>interpretation</a:t>
            </a:r>
            <a:r>
              <a:rPr lang="en-GB" sz="3600" b="1" dirty="0"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B5EC46-54E4-8995-7BA2-607A9F52AB63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D0E2B4-37BB-078D-13A2-261F13C532CC}"/>
              </a:ext>
            </a:extLst>
          </p:cNvPr>
          <p:cNvSpPr txBox="1"/>
          <p:nvPr/>
        </p:nvSpPr>
        <p:spPr>
          <a:xfrm>
            <a:off x="4211782" y="512618"/>
            <a:ext cx="7190509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Bruce,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away at a conference on Saturday,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</a:t>
            </a: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: Bruce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bruce@example.com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To: 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suzanne@example.com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Subject: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 Possible big favour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Suzanne,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I’m sorry to ask at short notice but would you be able to help at the open day on Saturday?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doing the subject talk and workshop but we need one more person to help at the stall.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Thanks and best wishes,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Bruce</a:t>
            </a:r>
          </a:p>
        </p:txBody>
      </p:sp>
    </p:spTree>
    <p:extLst>
      <p:ext uri="{BB962C8B-B14F-4D97-AF65-F5344CB8AC3E}">
        <p14:creationId xmlns:p14="http://schemas.microsoft.com/office/powerpoint/2010/main" val="1113301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9792D-FF49-EF2D-65DC-13086C8F3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34AA7-64B5-9261-5719-83D3BD433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27" y="1385049"/>
            <a:ext cx="3574473" cy="2770908"/>
          </a:xfrm>
        </p:spPr>
        <p:txBody>
          <a:bodyPr anchor="t">
            <a:normAutofit/>
          </a:bodyPr>
          <a:lstStyle/>
          <a:p>
            <a:r>
              <a:rPr lang="en-GB" sz="3600" b="1" dirty="0">
                <a:latin typeface="Calibri" panose="020F0502020204030204" pitchFamily="34" charset="0"/>
              </a:rPr>
              <a:t>How ‘Gricean’ were you?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ECBE2D-65BA-91C4-EF77-A88109886163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51B43A-35FE-ABAB-D259-BE119BC849AD}"/>
              </a:ext>
            </a:extLst>
          </p:cNvPr>
          <p:cNvSpPr txBox="1"/>
          <p:nvPr/>
        </p:nvSpPr>
        <p:spPr>
          <a:xfrm>
            <a:off x="4211782" y="512618"/>
            <a:ext cx="7190509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Bruce,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away at a conference on Saturday,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</a:t>
            </a: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: Bruce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bruce@example.com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To: 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Suzanne &lt;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suzanne@example.com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r>
              <a:rPr lang="en-GB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Subject: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 Possible big favour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Hi Suzanne,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I’m sorry to ask at short notice but would you be able to help at the open day on Saturday?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I’ll be doing the subject talk and workshop but we need one more person to help at the stall.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Thanks and best wishes,</a:t>
            </a:r>
          </a:p>
          <a:p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Bruce</a:t>
            </a:r>
          </a:p>
        </p:txBody>
      </p:sp>
    </p:spTree>
    <p:extLst>
      <p:ext uri="{BB962C8B-B14F-4D97-AF65-F5344CB8AC3E}">
        <p14:creationId xmlns:p14="http://schemas.microsoft.com/office/powerpoint/2010/main" val="3821579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5F901-BC7D-CD97-9654-64BAEC4F8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70BC-3117-89FA-4108-980FFF17F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>
                <a:latin typeface="Calibri" panose="020F0502020204030204" pitchFamily="34" charset="0"/>
              </a:rPr>
              <a:t>Gricean pragmatics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E9F243-AFD0-B614-8515-87DCC8DAF56D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554CA-248F-858A-2DE2-15B1115E36DC}"/>
              </a:ext>
            </a:extLst>
          </p:cNvPr>
          <p:cNvSpPr txBox="1">
            <a:spLocks/>
          </p:cNvSpPr>
          <p:nvPr/>
        </p:nvSpPr>
        <p:spPr>
          <a:xfrm>
            <a:off x="595745" y="1212675"/>
            <a:ext cx="5777346" cy="3761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rational principles (‘maxims’) guiding communication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often seems to assume fairly explicit reasoning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focus on ‘implicatures’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314B12-E25A-1E46-E67D-80C0FDC4E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5614" y="1163530"/>
            <a:ext cx="2652568" cy="40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5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704C3-B64D-880D-BD32-D98AE7330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F50D1-AF80-2EE3-2DCE-EED0C6DA5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>
                <a:latin typeface="Calibri" panose="020F0502020204030204" pitchFamily="34" charset="0"/>
              </a:rPr>
              <a:t>Pragmatics generally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C2C734-404B-04C2-B09D-3100ACBEDBBD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365A7-124E-C829-EF17-5A6014786B1B}"/>
              </a:ext>
            </a:extLst>
          </p:cNvPr>
          <p:cNvSpPr txBox="1">
            <a:spLocks/>
          </p:cNvSpPr>
          <p:nvPr/>
        </p:nvSpPr>
        <p:spPr>
          <a:xfrm>
            <a:off x="595745" y="1246909"/>
            <a:ext cx="9892146" cy="4225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has focused mainly on interpretation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often seems to assume fairly explicit reasoning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but assumes broader scope for pragmatic principles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and more indeterminacy</a:t>
            </a:r>
          </a:p>
        </p:txBody>
      </p:sp>
    </p:spTree>
    <p:extLst>
      <p:ext uri="{BB962C8B-B14F-4D97-AF65-F5344CB8AC3E}">
        <p14:creationId xmlns:p14="http://schemas.microsoft.com/office/powerpoint/2010/main" val="371268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D2F04-30F1-CA64-7113-09C1B98FD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9DF20-E8AA-06F5-5EDD-81AB24F0A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T</a:t>
            </a:r>
            <a:r>
              <a:rPr lang="en-GB" sz="3600" b="1" dirty="0">
                <a:latin typeface="Calibri" panose="020F0502020204030204" pitchFamily="34" charset="0"/>
              </a:rPr>
              <a:t>his project aims to: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862E5-4AE1-8149-E7AC-F2A49950FCC0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4FA3F-3790-7D05-C229-7F44AA140D1B}"/>
              </a:ext>
            </a:extLst>
          </p:cNvPr>
          <p:cNvSpPr txBox="1">
            <a:spLocks/>
          </p:cNvSpPr>
          <p:nvPr/>
        </p:nvSpPr>
        <p:spPr>
          <a:xfrm>
            <a:off x="595745" y="1246909"/>
            <a:ext cx="9892146" cy="4225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develop accounts of production and evaluation as well as interpretation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and of how they interact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with communication seen as dynamic and extending over space and time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and to say more about the kinds of processes involved</a:t>
            </a:r>
          </a:p>
        </p:txBody>
      </p:sp>
    </p:spTree>
    <p:extLst>
      <p:ext uri="{BB962C8B-B14F-4D97-AF65-F5344CB8AC3E}">
        <p14:creationId xmlns:p14="http://schemas.microsoft.com/office/powerpoint/2010/main" val="3573185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901BB-8FE5-ABBE-F7E7-B98503ECF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361BC-0DD0-628B-2BA6-A8DFDADE8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>
                <a:latin typeface="Calibri" panose="020F0502020204030204" pitchFamily="34" charset="0"/>
              </a:rPr>
              <a:t>One idea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B2B7E1-7792-5584-644C-2C99363BD4E8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CE35F-934C-FABD-29B9-FCFF36121A3A}"/>
              </a:ext>
            </a:extLst>
          </p:cNvPr>
          <p:cNvSpPr txBox="1">
            <a:spLocks/>
          </p:cNvSpPr>
          <p:nvPr/>
        </p:nvSpPr>
        <p:spPr>
          <a:xfrm>
            <a:off x="595745" y="1219201"/>
            <a:ext cx="9892146" cy="4253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all pragmatic processes involve focusing on effects</a:t>
            </a:r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8020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1D202-3DD9-E9B6-E911-E6F2AB938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9FA59-BEA1-8C54-020B-CA40832B2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P</a:t>
            </a:r>
            <a:r>
              <a:rPr lang="en-GB" sz="3600" b="1" dirty="0">
                <a:latin typeface="Calibri" panose="020F0502020204030204" pitchFamily="34" charset="0"/>
              </a:rPr>
              <a:t>roduction involves: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383DD7-CB4A-9DB1-B925-E8BF207733F0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963DA-A2E2-CD62-2549-6FAD3CDE1673}"/>
              </a:ext>
            </a:extLst>
          </p:cNvPr>
          <p:cNvSpPr txBox="1">
            <a:spLocks/>
          </p:cNvSpPr>
          <p:nvPr/>
        </p:nvSpPr>
        <p:spPr>
          <a:xfrm>
            <a:off x="595745" y="1246909"/>
            <a:ext cx="9892146" cy="4225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consideration of imagined effects on addressees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evidence of effects from (interpretation of) behaviour of addressees</a:t>
            </a:r>
          </a:p>
        </p:txBody>
      </p:sp>
    </p:spTree>
    <p:extLst>
      <p:ext uri="{BB962C8B-B14F-4D97-AF65-F5344CB8AC3E}">
        <p14:creationId xmlns:p14="http://schemas.microsoft.com/office/powerpoint/2010/main" val="1867823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98662-BF8D-DFF6-8F4F-8681183E5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564A5-9503-FBAA-4583-499428483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Interpretation involves: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605A16-0D25-BCFA-2CF3-635F74210B1C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0B874-CAED-E917-22D3-9F0A04F64E47}"/>
              </a:ext>
            </a:extLst>
          </p:cNvPr>
          <p:cNvSpPr txBox="1">
            <a:spLocks/>
          </p:cNvSpPr>
          <p:nvPr/>
        </p:nvSpPr>
        <p:spPr>
          <a:xfrm>
            <a:off x="595745" y="1260765"/>
            <a:ext cx="9892146" cy="4211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consideration of imagined (by communicators) effects on addressees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evidence from (interpretation of) behaviour of communicators</a:t>
            </a:r>
          </a:p>
        </p:txBody>
      </p:sp>
    </p:spTree>
    <p:extLst>
      <p:ext uri="{BB962C8B-B14F-4D97-AF65-F5344CB8AC3E}">
        <p14:creationId xmlns:p14="http://schemas.microsoft.com/office/powerpoint/2010/main" val="1273077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A823D-AFA7-B993-4563-10E3CD585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A06E0-2623-829C-79DC-E5D40DBA7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Evaluation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BB5BB4-2CE1-3A39-A156-11132A0E2D8F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8FE18-E14A-607B-8A2D-BC2FEE49D78D}"/>
              </a:ext>
            </a:extLst>
          </p:cNvPr>
          <p:cNvSpPr txBox="1">
            <a:spLocks/>
          </p:cNvSpPr>
          <p:nvPr/>
        </p:nvSpPr>
        <p:spPr>
          <a:xfrm>
            <a:off x="595745" y="1828799"/>
            <a:ext cx="9892146" cy="364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consideration of effects on addressees (i.e. on self)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effects imagined by communicators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imagined effects on other addressees</a:t>
            </a:r>
          </a:p>
        </p:txBody>
      </p:sp>
    </p:spTree>
    <p:extLst>
      <p:ext uri="{BB962C8B-B14F-4D97-AF65-F5344CB8AC3E}">
        <p14:creationId xmlns:p14="http://schemas.microsoft.com/office/powerpoint/2010/main" val="1855468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59B94-F4DA-B6A7-15DB-97E917A72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AC37-9A04-1C0C-3C56-6A525E62E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29"/>
            <a:ext cx="12192000" cy="4047615"/>
          </a:xfrm>
        </p:spPr>
        <p:txBody>
          <a:bodyPr anchor="t">
            <a:normAutofit/>
          </a:bodyPr>
          <a:lstStyle/>
          <a:p>
            <a:pPr algn="ctr"/>
            <a:br>
              <a:rPr lang="en-GB" sz="3600" dirty="0">
                <a:latin typeface="Calibri" panose="020F0502020204030204" pitchFamily="34" charset="0"/>
              </a:rPr>
            </a:br>
            <a:br>
              <a:rPr lang="en-GB" sz="3600" dirty="0">
                <a:latin typeface="Calibri" panose="020F0502020204030204" pitchFamily="34" charset="0"/>
              </a:rPr>
            </a:br>
            <a:r>
              <a:rPr lang="en-GB" sz="3600" dirty="0">
                <a:latin typeface="Calibri" panose="020F0502020204030204" pitchFamily="34" charset="0"/>
              </a:rPr>
              <a:t>What do you think?</a:t>
            </a:r>
            <a:br>
              <a:rPr lang="en-GB" sz="3600" dirty="0">
                <a:latin typeface="Calibri" panose="020F0502020204030204" pitchFamily="34" charset="0"/>
              </a:rPr>
            </a:br>
            <a:br>
              <a:rPr lang="en-GB" sz="3600" dirty="0">
                <a:latin typeface="Calibri" panose="020F0502020204030204" pitchFamily="34" charset="0"/>
              </a:rPr>
            </a:br>
            <a:br>
              <a:rPr lang="en-GB" sz="3600" dirty="0">
                <a:latin typeface="Calibri" panose="020F0502020204030204" pitchFamily="34" charset="0"/>
              </a:rPr>
            </a:br>
            <a:br>
              <a:rPr lang="en-GB" sz="3600" dirty="0">
                <a:latin typeface="Calibri" panose="020F0502020204030204" pitchFamily="34" charset="0"/>
              </a:rPr>
            </a:br>
            <a:endParaRPr lang="en-GB" sz="3600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D17BCF-55CF-6617-96AD-E9F882D9D3CB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8416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6EC4B-DE90-7698-0088-D76F90750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FFDBA3-1059-AAED-A747-90969F8D1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380" y="289464"/>
            <a:ext cx="1558060" cy="24057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054AFC-E1C6-F939-ED98-128DD2338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2194" y="289464"/>
            <a:ext cx="1603806" cy="2405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30F2CD-34F7-AFCC-49C8-B0F72909E4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330" y="289464"/>
            <a:ext cx="1585370" cy="24057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6A8AA8-B4A4-1AB6-BA4B-D88390F484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9209" y="518823"/>
            <a:ext cx="1669027" cy="24259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078085-E884-0226-4DDB-D861A2A72F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7351" y="518823"/>
            <a:ext cx="1607980" cy="24259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C09BD2-18F8-11FE-7473-539AEB4199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976" y="4342937"/>
            <a:ext cx="3362330" cy="14127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B785D4-12B6-BA31-C4D4-855F840B12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8098" y="3518923"/>
            <a:ext cx="1617275" cy="24259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B13C3D3-5F6E-CCCD-D3F3-9BD0D57BA0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6211" y="5910689"/>
            <a:ext cx="2123313" cy="74050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96F6F02-951A-DEFA-9E21-98085496E7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2330" y="3297027"/>
            <a:ext cx="1628202" cy="242591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1C6E6B9-7C11-26BF-C095-BB81897A33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30597" y="4225282"/>
            <a:ext cx="1593037" cy="24259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1AE9241-C1EE-888A-39D3-706D3192F6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8324" y="3297027"/>
            <a:ext cx="1669027" cy="256109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B8349CA-CC04-C947-2957-38B1489187F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48611" y="5858121"/>
            <a:ext cx="1870363" cy="933365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5E6FD603-FBEA-A982-582B-91F0D74D9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552" y="802480"/>
            <a:ext cx="2319074" cy="1858597"/>
          </a:xfrm>
        </p:spPr>
        <p:txBody>
          <a:bodyPr anchor="t">
            <a:normAutofit/>
          </a:bodyPr>
          <a:lstStyle/>
          <a:p>
            <a:r>
              <a:rPr lang="en-GB" sz="3600" b="1" dirty="0"/>
              <a:t>Earlier research and ideas</a:t>
            </a:r>
            <a:endParaRPr lang="en-GB" sz="36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086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B12B6-5B73-2FA7-3D4E-AFEF65275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336EE-6EFE-F571-D38F-E1270A044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Production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FBFD4C-E7B9-E4B2-9FEE-35BD7D94AB82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1F66A58-019A-1E94-1722-4C6F9EF9A56E}"/>
              </a:ext>
            </a:extLst>
          </p:cNvPr>
          <p:cNvSpPr txBox="1">
            <a:spLocks/>
          </p:cNvSpPr>
          <p:nvPr/>
        </p:nvSpPr>
        <p:spPr>
          <a:xfrm>
            <a:off x="595745" y="1828799"/>
            <a:ext cx="9892146" cy="364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Grice and other pragmaticists (including Sperber and Wilson and Levinson) talk about what communicators (‘speakers’) do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and this is about imagining how addressees will understand utterances (‘mentalising’/’mindreading’)</a:t>
            </a:r>
          </a:p>
        </p:txBody>
      </p:sp>
    </p:spTree>
    <p:extLst>
      <p:ext uri="{BB962C8B-B14F-4D97-AF65-F5344CB8AC3E}">
        <p14:creationId xmlns:p14="http://schemas.microsoft.com/office/powerpoint/2010/main" val="3188209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7A768-2047-697A-0B3E-52320559F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B769F-A292-7F48-AF24-34F6A404C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Production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ABD77E-67CF-B300-10DB-D6F8F7BDE03F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3FA20BF-15CE-2118-86D7-BE7B8B411D17}"/>
              </a:ext>
            </a:extLst>
          </p:cNvPr>
          <p:cNvSpPr txBox="1">
            <a:spLocks/>
          </p:cNvSpPr>
          <p:nvPr/>
        </p:nvSpPr>
        <p:spPr>
          <a:xfrm>
            <a:off x="595745" y="1828799"/>
            <a:ext cx="9892146" cy="364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Levelt (1989) and others developed cognitive models of production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often mentioning pragmatics but not making specific proposals</a:t>
            </a:r>
          </a:p>
        </p:txBody>
      </p:sp>
    </p:spTree>
    <p:extLst>
      <p:ext uri="{BB962C8B-B14F-4D97-AF65-F5344CB8AC3E}">
        <p14:creationId xmlns:p14="http://schemas.microsoft.com/office/powerpoint/2010/main" val="1891490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2460E-B645-8BEA-94D4-27FF1EA61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02C4A-8760-C566-631E-96AD1073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Production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4C26AF-EBEE-A56B-3AA8-7FE8C3700139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D40EC5-C6EC-9139-612E-50D7889D068E}"/>
              </a:ext>
            </a:extLst>
          </p:cNvPr>
          <p:cNvSpPr txBox="1">
            <a:spLocks/>
          </p:cNvSpPr>
          <p:nvPr/>
        </p:nvSpPr>
        <p:spPr>
          <a:xfrm>
            <a:off x="595745" y="1828799"/>
            <a:ext cx="9892146" cy="364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Kecskes (2008, 2013, 2014) discussed production, starting from work on intercultural communication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proposed a ’sociocognitive’ model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suggested that ‘egocentrism’ plays a role (alongside Gricean or other pragmatic principles)</a:t>
            </a:r>
          </a:p>
        </p:txBody>
      </p:sp>
    </p:spTree>
    <p:extLst>
      <p:ext uri="{BB962C8B-B14F-4D97-AF65-F5344CB8AC3E}">
        <p14:creationId xmlns:p14="http://schemas.microsoft.com/office/powerpoint/2010/main" val="664732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3626-8D8C-0AEB-1C73-44891F7D1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0C3BA-81BD-A63B-A5FE-92337CCFF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Production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6B7376-ED3A-576B-956A-C18493BEAC77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A949A3-6A7D-74EC-FB24-FFDCE6D39944}"/>
              </a:ext>
            </a:extLst>
          </p:cNvPr>
          <p:cNvSpPr txBox="1">
            <a:spLocks/>
          </p:cNvSpPr>
          <p:nvPr/>
        </p:nvSpPr>
        <p:spPr>
          <a:xfrm>
            <a:off x="595745" y="1828799"/>
            <a:ext cx="9892146" cy="364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Park (2024, Park and Clark 2022, in press) proposed a relevance-theoretic account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assuming a production heuristic similar to the already assumed comprehension heuristic</a:t>
            </a:r>
          </a:p>
        </p:txBody>
      </p:sp>
    </p:spTree>
    <p:extLst>
      <p:ext uri="{BB962C8B-B14F-4D97-AF65-F5344CB8AC3E}">
        <p14:creationId xmlns:p14="http://schemas.microsoft.com/office/powerpoint/2010/main" val="2034590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4F6BC-B3E9-903D-2AAB-4FBDBDB88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42939-9B8E-D951-FF91-0996C4847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Production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859986-E1AA-1303-226E-68A95E6E869E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48B36C-A677-2D09-D62E-9E99A434B1C4}"/>
              </a:ext>
            </a:extLst>
          </p:cNvPr>
          <p:cNvSpPr txBox="1">
            <a:spLocks/>
          </p:cNvSpPr>
          <p:nvPr/>
        </p:nvSpPr>
        <p:spPr>
          <a:xfrm>
            <a:off x="595745" y="1828799"/>
            <a:ext cx="9892146" cy="364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Clark and Owtram (2012) reported work with students on writing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which focused on considering possible effects on readers</a:t>
            </a:r>
          </a:p>
        </p:txBody>
      </p:sp>
    </p:spTree>
    <p:extLst>
      <p:ext uri="{BB962C8B-B14F-4D97-AF65-F5344CB8AC3E}">
        <p14:creationId xmlns:p14="http://schemas.microsoft.com/office/powerpoint/2010/main" val="3238397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019E9-7580-091C-8932-48040BDD5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CCCB-8C97-0A54-990B-487EDCD07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Production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C43F58-3A59-A2B2-8350-14154E64F6A6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63A074-6957-55E2-08D3-AFD05C27611D}"/>
              </a:ext>
            </a:extLst>
          </p:cNvPr>
          <p:cNvSpPr txBox="1">
            <a:spLocks/>
          </p:cNvSpPr>
          <p:nvPr/>
        </p:nvSpPr>
        <p:spPr>
          <a:xfrm>
            <a:off x="595745" y="1828799"/>
            <a:ext cx="9892146" cy="364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Clark and Williams (in progress) consider writing processes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and how writers talk about writing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considering what kinds of ‘reasoning’ and other processes are involved</a:t>
            </a:r>
          </a:p>
        </p:txBody>
      </p:sp>
    </p:spTree>
    <p:extLst>
      <p:ext uri="{BB962C8B-B14F-4D97-AF65-F5344CB8AC3E}">
        <p14:creationId xmlns:p14="http://schemas.microsoft.com/office/powerpoint/2010/main" val="541009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93BB0-6A21-7014-AF7E-62E2F05A2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0103D-A114-78CB-1C12-CE09A91D6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Interpretation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8B141-650F-5603-30CB-C7CF619E1822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640121A-20E4-DA14-ABFC-1EC70E700758}"/>
              </a:ext>
            </a:extLst>
          </p:cNvPr>
          <p:cNvSpPr txBox="1">
            <a:spLocks/>
          </p:cNvSpPr>
          <p:nvPr/>
        </p:nvSpPr>
        <p:spPr>
          <a:xfrm>
            <a:off x="595745" y="1828799"/>
            <a:ext cx="9892146" cy="364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fuller accounts have been developed from Grice’s tentative proposals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some (‘neo-Gricean’) assume maxim-like principles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some (‘post-Gricean’) assume different kinds of principles (‘law-like generalisations’ in relevance theory)</a:t>
            </a:r>
          </a:p>
        </p:txBody>
      </p:sp>
    </p:spTree>
    <p:extLst>
      <p:ext uri="{BB962C8B-B14F-4D97-AF65-F5344CB8AC3E}">
        <p14:creationId xmlns:p14="http://schemas.microsoft.com/office/powerpoint/2010/main" val="29135775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8F7C4-ED5E-47D0-9062-CC8A59C2E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52CAF-5C7E-D206-953E-FCA37306C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Evaluation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2C4E95-DE88-ACC0-6360-06E2D8097A51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79201E-BF73-FBD3-BE73-3D8F82441A81}"/>
              </a:ext>
            </a:extLst>
          </p:cNvPr>
          <p:cNvSpPr txBox="1">
            <a:spLocks/>
          </p:cNvSpPr>
          <p:nvPr/>
        </p:nvSpPr>
        <p:spPr>
          <a:xfrm>
            <a:off x="595745" y="1828799"/>
            <a:ext cx="9892146" cy="364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van Peer (2008) collection on stylistics and evaluation (not focusing on pragmatics)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Clark (2014) focused on inference and evaluations of a story by Chekhov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6945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C75-3588-5851-EA36-87B140705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80BAB-41F8-6926-1563-BC5D3556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Clark (2014) suggests positive evaluation involves: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2F6FF7-AF95-FC77-5A50-D29F9FD6F3AA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4F07571-5400-417D-69D4-6D96E12BF27D}"/>
              </a:ext>
            </a:extLst>
          </p:cNvPr>
          <p:cNvSpPr txBox="1">
            <a:spLocks/>
          </p:cNvSpPr>
          <p:nvPr/>
        </p:nvSpPr>
        <p:spPr>
          <a:xfrm>
            <a:off x="595745" y="1828799"/>
            <a:ext cx="9892146" cy="364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ease of representation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relevance of effects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‘reward’ for effortful inferences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awareness of responses of others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positive attitudes to formal features and ‘skill’ 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7650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9D178-938C-E5D1-1227-BA36B2E48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DC722-799F-090C-17D8-1787E84FB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>
                <a:latin typeface="Calibri" panose="020F0502020204030204" pitchFamily="34" charset="0"/>
              </a:rPr>
              <a:t>Grice on inferring meanings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6EF6B-227A-E1C9-DC65-A4FC05DDC8AA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E92CC-22DD-7F7B-A191-26AF89D37BA3}"/>
              </a:ext>
            </a:extLst>
          </p:cNvPr>
          <p:cNvSpPr txBox="1">
            <a:spLocks/>
          </p:cNvSpPr>
          <p:nvPr/>
        </p:nvSpPr>
        <p:spPr>
          <a:xfrm>
            <a:off x="997527" y="1274619"/>
            <a:ext cx="9490364" cy="41979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“He has said that </a:t>
            </a:r>
            <a:r>
              <a:rPr lang="en-GB" i="1" dirty="0"/>
              <a:t>p</a:t>
            </a:r>
            <a:r>
              <a:rPr lang="en-GB" dirty="0"/>
              <a:t>; there is no reason to suppose that he is not observing the maxims, or at least the Cooperative Principle; he could not be doing this unless he thought that </a:t>
            </a:r>
            <a:r>
              <a:rPr lang="en-GB" i="1" dirty="0"/>
              <a:t>q</a:t>
            </a:r>
            <a:r>
              <a:rPr lang="en-GB" dirty="0"/>
              <a:t>; he knows (and knows that I know that he knows) that I can see that the supposition that he thinks that </a:t>
            </a:r>
            <a:r>
              <a:rPr lang="en-GB" i="1" dirty="0"/>
              <a:t>q</a:t>
            </a:r>
            <a:r>
              <a:rPr lang="en-GB" dirty="0"/>
              <a:t> is required; he has done nothing to stop me thinking that </a:t>
            </a:r>
            <a:r>
              <a:rPr lang="en-GB" i="1" dirty="0"/>
              <a:t>q</a:t>
            </a:r>
            <a:r>
              <a:rPr lang="en-GB" dirty="0"/>
              <a:t>; he intends me to think, or is at least willing to allow me to think, that </a:t>
            </a:r>
            <a:r>
              <a:rPr lang="en-GB" i="1" dirty="0"/>
              <a:t>q</a:t>
            </a:r>
            <a:r>
              <a:rPr lang="en-GB" dirty="0"/>
              <a:t>; and so he has implicated that </a:t>
            </a:r>
            <a:r>
              <a:rPr lang="en-GB" i="1" dirty="0"/>
              <a:t>q</a:t>
            </a:r>
            <a:r>
              <a:rPr lang="en-GB" dirty="0"/>
              <a:t>.”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 algn="r">
              <a:buNone/>
            </a:pPr>
            <a:r>
              <a:rPr lang="en-GB" dirty="0"/>
              <a:t>(Grice 1989: 31)</a:t>
            </a:r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6311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D7289-59CB-3466-BCCC-18B36DC1E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6B662-BA5C-3820-4C91-61AF7F181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>
                <a:latin typeface="Calibri" panose="020F0502020204030204" pitchFamily="34" charset="0"/>
              </a:rPr>
              <a:t>But . . 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8A9ADA-DE4D-A8F7-CA1D-ED8F7C9D85BA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61FC387-2222-BF1F-5D10-67BB4746FC52}"/>
              </a:ext>
            </a:extLst>
          </p:cNvPr>
          <p:cNvSpPr txBox="1">
            <a:spLocks/>
          </p:cNvSpPr>
          <p:nvPr/>
        </p:nvSpPr>
        <p:spPr>
          <a:xfrm>
            <a:off x="595745" y="1274619"/>
            <a:ext cx="9892146" cy="419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“We have... a ‘hard way’ of making inferential moves; [a] laborious, step-by-step procedure [which] consumes time and energy... . A substitute for the hard way, the quick way, ... made possible by habituation and intention, is [also] available to us”</a:t>
            </a:r>
          </a:p>
          <a:p>
            <a:pPr marL="0" indent="0">
              <a:buNone/>
            </a:pPr>
            <a:endParaRPr lang="en-GB" dirty="0"/>
          </a:p>
          <a:p>
            <a:pPr marL="0" indent="0" algn="r">
              <a:buNone/>
            </a:pPr>
            <a:r>
              <a:rPr lang="en-GB" dirty="0"/>
              <a:t>(Grice (1979) 2001: 17)</a:t>
            </a:r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5795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5177B-1AE6-8979-23EE-DE75EBBBB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7534F-BBFC-2E41-0919-48904BB20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a new view of reasoning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20F2-CA4F-63C8-7B6C-287C1570617A}"/>
              </a:ext>
            </a:extLst>
          </p:cNvPr>
          <p:cNvSpPr txBox="1">
            <a:spLocks/>
          </p:cNvSpPr>
          <p:nvPr/>
        </p:nvSpPr>
        <p:spPr>
          <a:xfrm>
            <a:off x="124691" y="1219200"/>
            <a:ext cx="6525491" cy="5585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‘interactionist’ (as opposed to ‘intellectualist’ view)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social function (to justify and explain)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‘intuitive inference’ which focuses on reasons 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which are generated by unconscious processes</a:t>
            </a:r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  <p:pic>
        <p:nvPicPr>
          <p:cNvPr id="5" name="Picture 4" descr="A book cover with a drawing of a cupid and flowers&#10;&#10;AI-generated content may be incorrect.">
            <a:extLst>
              <a:ext uri="{FF2B5EF4-FFF2-40B4-BE49-F238E27FC236}">
                <a16:creationId xmlns:a16="http://schemas.microsoft.com/office/drawing/2014/main" id="{CA4C622E-5DEB-896B-5986-5B180C22D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1261" y="1385454"/>
            <a:ext cx="2534025" cy="38904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10AFC6-024E-117C-CE96-9C75F8AB65EB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3430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9EF88-7AAD-C700-F226-FF09788D7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3F9C2-1AFA-8153-07AA-D918BCD21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Intuitive inferences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691C3-5557-9C12-12B7-BA69E4840D47}"/>
              </a:ext>
            </a:extLst>
          </p:cNvPr>
          <p:cNvSpPr txBox="1">
            <a:spLocks/>
          </p:cNvSpPr>
          <p:nvPr/>
        </p:nvSpPr>
        <p:spPr>
          <a:xfrm>
            <a:off x="595745" y="1233055"/>
            <a:ext cx="9905999" cy="5571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‘conscious conclusions arrived at through unconscious processes’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‘the output of a great variety of inferential modules, the output of which is to some degree conscious while their operations remain unconscious’</a:t>
            </a:r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094B59-2C2C-BEF3-B4DE-C6A3145599C1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8210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A149A-06A2-01FC-F7FE-C1267384C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45525-9DC6-E9A5-B5E4-747C6718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Reflective conclusions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2AC28-060C-C7FB-A4D8-1AA85739F979}"/>
              </a:ext>
            </a:extLst>
          </p:cNvPr>
          <p:cNvSpPr txBox="1">
            <a:spLocks/>
          </p:cNvSpPr>
          <p:nvPr/>
        </p:nvSpPr>
        <p:spPr>
          <a:xfrm>
            <a:off x="595746" y="1246909"/>
            <a:ext cx="9670472" cy="358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conclusions ‘accepted because of higher-order thinking (or “reflection”) about [them]’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‘A reflective conclusion may be an indirect output of a process of intuitive inference. The direct output of this process is an intuitive conclusion about reasons R1, R2, …, Rn for some conclusion . . . the indirect output is the reflective conclusion’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EC35E7-90E9-1B21-4C51-6BBB4A87D58A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92049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94898-D315-0B71-53CE-82A3B75C0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Callout 6">
            <a:extLst>
              <a:ext uri="{FF2B5EF4-FFF2-40B4-BE49-F238E27FC236}">
                <a16:creationId xmlns:a16="http://schemas.microsoft.com/office/drawing/2014/main" id="{AFC6B4C1-5B7B-C127-6771-350F1F10E20E}"/>
              </a:ext>
            </a:extLst>
          </p:cNvPr>
          <p:cNvSpPr/>
          <p:nvPr/>
        </p:nvSpPr>
        <p:spPr>
          <a:xfrm>
            <a:off x="410370" y="784264"/>
            <a:ext cx="3731828" cy="1931227"/>
          </a:xfrm>
          <a:prstGeom prst="wedgeEllipseCallout">
            <a:avLst>
              <a:gd name="adj1" fmla="val -49230"/>
              <a:gd name="adj2" fmla="val 7340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C4A201E-AFB6-EDEB-B414-177F5105D72D}"/>
              </a:ext>
            </a:extLst>
          </p:cNvPr>
          <p:cNvSpPr txBox="1">
            <a:spLocks/>
          </p:cNvSpPr>
          <p:nvPr/>
        </p:nvSpPr>
        <p:spPr bwMode="auto">
          <a:xfrm>
            <a:off x="901838" y="1000939"/>
            <a:ext cx="324036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B0F0"/>
                </a:solidFill>
              </a:rPr>
              <a:t>Why did you call the doctor?</a:t>
            </a: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89BD6C6B-0D87-B9B9-F0A8-2BD1F0CF73EB}"/>
              </a:ext>
            </a:extLst>
          </p:cNvPr>
          <p:cNvSpPr/>
          <p:nvPr/>
        </p:nvSpPr>
        <p:spPr>
          <a:xfrm>
            <a:off x="5283516" y="2147455"/>
            <a:ext cx="4553211" cy="2279906"/>
          </a:xfrm>
          <a:prstGeom prst="wedgeEllipseCallout">
            <a:avLst>
              <a:gd name="adj1" fmla="val 64504"/>
              <a:gd name="adj2" fmla="val 51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FDE8A0-3A19-AC9C-86B3-1D54A2A53248}"/>
              </a:ext>
            </a:extLst>
          </p:cNvPr>
          <p:cNvSpPr txBox="1">
            <a:spLocks/>
          </p:cNvSpPr>
          <p:nvPr/>
        </p:nvSpPr>
        <p:spPr bwMode="auto">
          <a:xfrm>
            <a:off x="5837608" y="2585115"/>
            <a:ext cx="3860573" cy="1842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B0F0"/>
                </a:solidFill>
              </a:rPr>
              <a:t>Her temperature was a hundred and two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62FE2E-FDB9-B625-6A4B-D71C25AAC792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15281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7CFF9-A207-D504-CDA7-4BEEACE1C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4F55D-29A9-9C90-3F02-7CB37A8C7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>
                <a:latin typeface="Calibri" panose="020F0502020204030204" pitchFamily="34" charset="0"/>
              </a:rPr>
              <a:t>Plan for empirical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590679-8D72-2775-604B-4D4E94B25FDC}"/>
              </a:ext>
            </a:extLst>
          </p:cNvPr>
          <p:cNvSpPr txBox="1"/>
          <p:nvPr/>
        </p:nvSpPr>
        <p:spPr>
          <a:xfrm>
            <a:off x="1" y="5597236"/>
            <a:ext cx="12192000" cy="12607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8CE26-C41F-E8C0-9DA3-BA349129DB95}"/>
              </a:ext>
            </a:extLst>
          </p:cNvPr>
          <p:cNvSpPr txBox="1">
            <a:spLocks/>
          </p:cNvSpPr>
          <p:nvPr/>
        </p:nvSpPr>
        <p:spPr>
          <a:xfrm>
            <a:off x="595745" y="1246909"/>
            <a:ext cx="9892146" cy="4225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0575" indent="-514350">
              <a:spcBef>
                <a:spcPts val="0"/>
              </a:spcBef>
              <a:buFont typeface="+mj-lt"/>
              <a:buAutoNum type="alphaLcPeriod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preregistration at Open Science Framework</a:t>
            </a:r>
          </a:p>
          <a:p>
            <a:pPr marL="790575" indent="-514350">
              <a:spcBef>
                <a:spcPts val="0"/>
              </a:spcBef>
              <a:buFont typeface="+mj-lt"/>
              <a:buAutoNum type="alphaLcPeriod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90575" indent="-514350">
              <a:spcBef>
                <a:spcPts val="0"/>
              </a:spcBef>
              <a:buFont typeface="+mj-lt"/>
              <a:buAutoNum type="alphaLcPeriod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exploratory research</a:t>
            </a:r>
          </a:p>
          <a:p>
            <a:pPr marL="790575" indent="-514350">
              <a:spcBef>
                <a:spcPts val="0"/>
              </a:spcBef>
              <a:buFont typeface="+mj-lt"/>
              <a:buAutoNum type="alphaLcPeriod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90575" indent="-514350">
              <a:spcBef>
                <a:spcPts val="0"/>
              </a:spcBef>
              <a:buFont typeface="+mj-lt"/>
              <a:buAutoNum type="alphaLcPeriod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responses and effects</a:t>
            </a:r>
          </a:p>
          <a:p>
            <a:pPr marL="790575" indent="-514350">
              <a:spcBef>
                <a:spcPts val="0"/>
              </a:spcBef>
              <a:buFont typeface="+mj-lt"/>
              <a:buAutoNum type="alphaLcPeriod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90575" indent="-514350">
              <a:spcBef>
                <a:spcPts val="0"/>
              </a:spcBef>
              <a:buFont typeface="+mj-lt"/>
              <a:buAutoNum type="alphaLcPeriod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role play and stimulated recall</a:t>
            </a:r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1573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9C47-A506-EB85-D2E9-8978B010F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EAED7-FD3D-D621-B021-334EA9F78240}"/>
              </a:ext>
            </a:extLst>
          </p:cNvPr>
          <p:cNvSpPr txBox="1">
            <a:spLocks/>
          </p:cNvSpPr>
          <p:nvPr/>
        </p:nvSpPr>
        <p:spPr>
          <a:xfrm>
            <a:off x="595745" y="249382"/>
            <a:ext cx="9892146" cy="6608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69532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b="1" dirty="0"/>
              <a:t>exploratory research: </a:t>
            </a:r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69532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69532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how might you respond in these communicative situations?</a:t>
            </a:r>
          </a:p>
          <a:p>
            <a:pPr marL="733425" indent="-457200">
              <a:spcBef>
                <a:spcPts val="0"/>
              </a:spcBef>
              <a:buNone/>
              <a:tabLst>
                <a:tab pos="263525" algn="l"/>
                <a:tab pos="527050" algn="l"/>
                <a:tab pos="69532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69532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b="1" dirty="0"/>
              <a:t>responses and effects (with materials developed from above):</a:t>
            </a:r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69532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b="1" dirty="0"/>
          </a:p>
          <a:p>
            <a:pPr marL="790575" indent="-514350">
              <a:spcBef>
                <a:spcPts val="0"/>
              </a:spcBef>
              <a:buAutoNum type="alphaLcPeriod"/>
              <a:tabLst>
                <a:tab pos="263525" algn="l"/>
                <a:tab pos="527050" algn="l"/>
                <a:tab pos="69532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binary choices and open responses to communicative situations</a:t>
            </a:r>
          </a:p>
          <a:p>
            <a:pPr marL="790575" indent="-514350">
              <a:spcBef>
                <a:spcPts val="0"/>
              </a:spcBef>
              <a:buAutoNum type="alphaLcPeriod"/>
              <a:tabLst>
                <a:tab pos="263525" algn="l"/>
                <a:tab pos="527050" algn="l"/>
                <a:tab pos="69532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questions about effects of responses (given in a)</a:t>
            </a:r>
          </a:p>
          <a:p>
            <a:pPr marL="733425" indent="-457200">
              <a:spcBef>
                <a:spcPts val="0"/>
              </a:spcBef>
              <a:buNone/>
              <a:tabLst>
                <a:tab pos="263525" algn="l"/>
                <a:tab pos="527050" algn="l"/>
                <a:tab pos="69532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69532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b="1" dirty="0"/>
              <a:t>role play and stimulated recall:</a:t>
            </a:r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69532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b="1" dirty="0"/>
          </a:p>
          <a:p>
            <a:pPr marL="790575" indent="-514350">
              <a:spcBef>
                <a:spcPts val="0"/>
              </a:spcBef>
              <a:buAutoNum type="alphaLcPeriod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online interactions with researcher (typed responses but some imagining face-to-face interaction)</a:t>
            </a:r>
          </a:p>
          <a:p>
            <a:pPr marL="790575" indent="-514350">
              <a:spcBef>
                <a:spcPts val="0"/>
              </a:spcBef>
              <a:buAutoNum type="alphaLcPeriod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semi-structured interviews within 48 hours (asking about particular responses)</a:t>
            </a:r>
          </a:p>
          <a:p>
            <a:pPr marL="790575" indent="-514350">
              <a:spcBef>
                <a:spcPts val="0"/>
              </a:spcBef>
              <a:buAutoNum type="alphaLcPeriod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6276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10874</TotalTime>
  <Words>1534</Words>
  <Application>Microsoft Macintosh PowerPoint</Application>
  <PresentationFormat>Widescreen</PresentationFormat>
  <Paragraphs>298</Paragraphs>
  <Slides>34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Courier New</vt:lpstr>
      <vt:lpstr>Office Theme</vt:lpstr>
      <vt:lpstr>Stylistics Circle 18 June 2026</vt:lpstr>
      <vt:lpstr>What might you say about this exchange?</vt:lpstr>
      <vt:lpstr>What might you say about it with regard to pragmatics?</vt:lpstr>
      <vt:lpstr>  How much of what you said was about production?  How much was about evaluation?  How much was about interpretation?</vt:lpstr>
      <vt:lpstr>Any thoughts to add now about production?</vt:lpstr>
      <vt:lpstr>Any about evaluation?</vt:lpstr>
      <vt:lpstr>Any about interpretation?</vt:lpstr>
      <vt:lpstr>How ‘Gricean’ were you?</vt:lpstr>
      <vt:lpstr>Gricean pragmatics</vt:lpstr>
      <vt:lpstr>Pragmatics generally</vt:lpstr>
      <vt:lpstr>This project aims to:</vt:lpstr>
      <vt:lpstr>One idea</vt:lpstr>
      <vt:lpstr>Production involves:</vt:lpstr>
      <vt:lpstr>Interpretation involves:</vt:lpstr>
      <vt:lpstr>Evaluation</vt:lpstr>
      <vt:lpstr>  What do you think?    </vt:lpstr>
      <vt:lpstr>Earlier research and ideas</vt:lpstr>
      <vt:lpstr>Production</vt:lpstr>
      <vt:lpstr>Production</vt:lpstr>
      <vt:lpstr>Production</vt:lpstr>
      <vt:lpstr>Production</vt:lpstr>
      <vt:lpstr>Production</vt:lpstr>
      <vt:lpstr>Production</vt:lpstr>
      <vt:lpstr>Interpretation</vt:lpstr>
      <vt:lpstr>Evaluation</vt:lpstr>
      <vt:lpstr>Clark (2014) suggests positive evaluation involves:</vt:lpstr>
      <vt:lpstr>Grice on inferring meanings</vt:lpstr>
      <vt:lpstr>But . . .</vt:lpstr>
      <vt:lpstr>a new view of reasoning</vt:lpstr>
      <vt:lpstr>Intuitive inferences</vt:lpstr>
      <vt:lpstr>Reflective conclusions</vt:lpstr>
      <vt:lpstr>PowerPoint Presentation</vt:lpstr>
      <vt:lpstr>Plan for empirical work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Billy Clark</dc:creator>
  <cp:lastModifiedBy>Billy Clark</cp:lastModifiedBy>
  <cp:revision>320</cp:revision>
  <dcterms:created xsi:type="dcterms:W3CDTF">2024-09-23T13:20:02Z</dcterms:created>
  <dcterms:modified xsi:type="dcterms:W3CDTF">2026-06-18T15:56:23Z</dcterms:modified>
</cp:coreProperties>
</file>