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1582" r:id="rId2"/>
    <p:sldId id="1774" r:id="rId3"/>
    <p:sldId id="1742" r:id="rId4"/>
    <p:sldId id="1741" r:id="rId5"/>
    <p:sldId id="1740" r:id="rId6"/>
    <p:sldId id="1777" r:id="rId7"/>
    <p:sldId id="1731" r:id="rId8"/>
    <p:sldId id="1738" r:id="rId9"/>
    <p:sldId id="1736" r:id="rId10"/>
    <p:sldId id="1737" r:id="rId11"/>
    <p:sldId id="1743" r:id="rId12"/>
    <p:sldId id="1744" r:id="rId13"/>
    <p:sldId id="1747" r:id="rId14"/>
    <p:sldId id="1748" r:id="rId15"/>
    <p:sldId id="1776" r:id="rId16"/>
    <p:sldId id="1750" r:id="rId17"/>
    <p:sldId id="1775" r:id="rId18"/>
    <p:sldId id="1669" r:id="rId19"/>
    <p:sldId id="1751" r:id="rId20"/>
    <p:sldId id="1749" r:id="rId21"/>
    <p:sldId id="1755" r:id="rId22"/>
    <p:sldId id="1773" r:id="rId23"/>
    <p:sldId id="1757" r:id="rId24"/>
    <p:sldId id="1752" r:id="rId25"/>
    <p:sldId id="1759" r:id="rId26"/>
    <p:sldId id="1758" r:id="rId27"/>
    <p:sldId id="1760" r:id="rId28"/>
    <p:sldId id="1761" r:id="rId29"/>
    <p:sldId id="1762" r:id="rId30"/>
    <p:sldId id="1764" r:id="rId31"/>
    <p:sldId id="1765" r:id="rId32"/>
    <p:sldId id="1767" r:id="rId33"/>
    <p:sldId id="1766" r:id="rId34"/>
    <p:sldId id="1768" r:id="rId35"/>
    <p:sldId id="1770" r:id="rId36"/>
    <p:sldId id="1772" r:id="rId37"/>
    <p:sldId id="1769" r:id="rId38"/>
    <p:sldId id="177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7FF"/>
    <a:srgbClr val="F4EDFF"/>
    <a:srgbClr val="F8FFDD"/>
    <a:srgbClr val="F3FFF4"/>
    <a:srgbClr val="FFF8ED"/>
    <a:srgbClr val="FBF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153"/>
    <p:restoredTop sz="85153"/>
  </p:normalViewPr>
  <p:slideViewPr>
    <p:cSldViewPr snapToGrid="0">
      <p:cViewPr varScale="1">
        <p:scale>
          <a:sx n="62" d="100"/>
          <a:sy n="62" d="100"/>
        </p:scale>
        <p:origin x="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5B745A67-538C-8E47-8D19-B1E4EAA54AC8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946D4E6B-92C9-8340-A2E2-10A2790926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731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316E6-FDC1-9843-3309-83E914407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ACE9C6-65B8-739D-F646-901DB254C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A4619A-4018-9F53-F627-1ED438EEE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by saying I think ideas about reasoning can help us to understand evaluation</a:t>
            </a:r>
          </a:p>
          <a:p>
            <a:r>
              <a:rPr lang="en-GB" dirty="0"/>
              <a:t>And to understand literary criticism, which involves evaluation (of our own and other people’s ideas)</a:t>
            </a:r>
          </a:p>
          <a:p>
            <a:r>
              <a:rPr lang="en-GB" dirty="0"/>
              <a:t>I also think that looking at evaluation can help to develop ideas about reasoning</a:t>
            </a:r>
          </a:p>
          <a:p>
            <a:r>
              <a:rPr lang="en-GB" dirty="0"/>
              <a:t>But I have a lot questions about it all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A7CB4-F0B8-11A8-D744-F3F42A15D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491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69600-32FE-FD39-E0C2-FA3507185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CDF14-EDA2-1EFF-20CC-467BA678D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8455B3-B81E-504F-9DDF-3B86305F0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B934D-C74A-E73C-0B74-972327241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5097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99AD6-6581-049C-D45B-4D367C167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AFEE6-305E-5DBE-0CCF-54B67668B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F39D7-2BC5-5F67-D391-3674257C0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3EA4A-6E6A-F588-074D-7AACE7AC39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818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C96A2-C380-0C31-42E8-E48927287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59D269-591A-2ACC-6A00-5926F392F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9065F-AE9B-F4C2-221D-0783DFE94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2FDC0-586B-B2B5-DA35-1FB2FC902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63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9845B-94C2-B991-EA0F-9CF30824B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4B4B43-1E5F-DBFC-1BD4-5AFA41EAD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98FF6A-38DF-D527-119A-8FB174CD4B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8B6C1-11C2-D12A-26F2-83A5C9EC8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018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C951-A21A-5F8C-73BE-0EB867E37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38246-1E23-7E9E-65E8-63AFAA5059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23BDE-6F96-4A9B-4F8D-72577DAF1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E7C75-E348-4571-B9FB-78E0B7BD8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571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A43AF-66B3-9672-EAF1-858865C3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2DFB9-86B8-8C08-BDA5-7815FEBCB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C8769-B38D-218A-5308-FE68028DE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39780-5CB4-2050-5EA6-A1EAF21B8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540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A43AF-66B3-9672-EAF1-858865C3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2DFB9-86B8-8C08-BDA5-7815FEBCB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C8769-B38D-218A-5308-FE68028DE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39780-5CB4-2050-5EA6-A1EAF21B8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540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C3258-E16D-F381-A80F-41ADB9C3D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503AB-130F-F91E-B1F2-F7E404C7E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E61A12-02B9-40EC-93CD-73F88D018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2C6F2-BAB2-BC87-F904-B8491E827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206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689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14192-8DFE-9855-1609-5EBC3C43B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4CE76-4676-ECCA-47A4-B4F1340AB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26ED70-911F-43A3-EDC9-392FD9660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F858E-1579-F55F-9E01-8487B6072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908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91935-3ADF-2B7D-1333-D509F488B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02A66-05F9-76E1-A133-35B92850F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4C3AB-8B35-40D3-C95F-A6EB2FE22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by saying I think ideas about reasoning can help us to understand evaluation</a:t>
            </a:r>
          </a:p>
          <a:p>
            <a:r>
              <a:rPr lang="en-GB" dirty="0"/>
              <a:t>And to understand literary criticism, which involves evaluation (of our own and other people’s ideas)</a:t>
            </a:r>
          </a:p>
          <a:p>
            <a:r>
              <a:rPr lang="en-GB" dirty="0"/>
              <a:t>I also think that looking at evaluation can help to develop ideas about reasoning</a:t>
            </a:r>
          </a:p>
          <a:p>
            <a:r>
              <a:rPr lang="en-GB" dirty="0"/>
              <a:t>But I have a lot questions about it all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63871-2C84-AA31-A718-DF828694B1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99000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ABFEC-F3F1-11E0-BA3C-6A26C916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1D010-CBAC-89FA-9DC2-382FF52B8C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C46551-21C9-4CBC-CF94-168495C78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A37CE-2F76-6AE3-8695-E7E56AE36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973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4F561-DD5A-1E53-D332-CC3CFF63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7A2774-1ABF-23BB-EBF7-C9723567E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31AB46-4E0B-622E-C2A1-AA502E01C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6F6EF-2089-441D-9823-82BDB3CD2C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9373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B3210-4351-EABF-8D55-AFB5A8C18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BC6B21-F1AB-9D47-7BAE-F1CD83C1B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73234A-4880-1AB2-1567-35D0F25BBD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C2B82-C2D5-9129-7F20-2A43EBE66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446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E86B3-8C52-55A7-3613-5DA13FCE7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E7443B-5DB0-34A2-6BE0-61787F344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B1231-4A99-06C4-5221-4F223FEC6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E9F7F-8E22-BDB4-F32D-017CFD12C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75793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ACEBD-94A1-2201-C243-308171E23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6D51F-A4A2-F315-BD4A-D238AE378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51FB4-4C3D-1C4D-AFF4-02368BE6B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21A08-B89C-B905-3111-37B265DEF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241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6B6CD-ACF3-2BA8-2255-DFD7103F3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99A0D7-3636-A512-E175-A17F72A89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0E0D3D-DEC6-C266-A52F-55FF26ED8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BA9B-D893-1FBD-71F4-410ED6B1A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14532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F386E-99EE-24B5-7BFA-01070463C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C4744-B8F8-7A84-E611-5CE464335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81144-8CFB-C91F-A334-8089C5F10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8B297-23E1-74B3-1C02-A87C53341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2609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8BA2-FCEA-2896-11D4-9B2118F96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F3666-77CB-9190-27EE-958330DA6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CDBD09-F46B-9254-A119-5DD310B51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F3FE1-75DF-ADD3-3AE6-884108B261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3330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1A023-E205-E56A-7E5C-D6E0BA09E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355CA3-293B-D3E0-CB71-4C1FF5DB7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A0AC41-EAD9-351F-CA3C-B526BA923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3AD3B-B49C-6F0D-0A0C-3F8B73F14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8150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4079E-A9FC-72AC-829A-27328F756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B43C10-6B84-0E11-2477-A4AB71DB20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5C110-A35E-D528-E1B0-3D5EC2788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0CDB6-FFA8-8D58-8AA2-49917AE026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4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62C11-80D8-ECFD-D6A7-008594CC5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BBFA8E-3071-0CDE-6514-42F2039DF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2ACA4-E19A-1844-441C-FD32D3A59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98D19-09F1-D134-83E5-BF34D7D11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953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CB6B2-3996-EE56-3162-104794D57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5C4F9E-681E-88F3-3C3E-1CF76405E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38CB5-F1B6-F547-6DE8-1F851BDCB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B6729-80F1-DC26-E53C-D555E2B16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4059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53EC-D361-087F-6B18-159FFBD4E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48FBD9-F66E-529E-8049-564159372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FB2A4-75C0-286B-CDA4-37F685F95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Notice that there is something about overall coherence here</a:t>
            </a:r>
          </a:p>
          <a:p>
            <a:r>
              <a:rPr lang="en-GB" dirty="0"/>
              <a:t>And also that McSweeney’s interpretation makes the story better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4735-29B7-A242-CEDA-1B9DA2040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0002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F2546-C64C-07F2-C79B-F29945813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0A6264-0031-A22D-31B0-AC588D429B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DF7A33-BBED-3BE9-CCB8-F21543252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CACB2-6F2D-2F3E-776B-1E03078BF9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2882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96959-739D-6A32-BE33-F55C0D08D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E31896-5405-9E39-06B6-82D94688F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B15A0-BF67-449F-DD05-32EC5156B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35D3E-1B80-ABE2-1B7A-B1E37AA84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6353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157F9-D84F-F3B3-9487-97DE2EDB7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64A7A7-3403-A327-7BB9-03CC3729AD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1EB6B7-4B05-31DB-CE72-B57294751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CC7E1-2969-72C4-0C73-68212E47C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2186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8D8BF-466D-EB19-40C4-D55D819F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4EF88-6CEF-1AD5-7674-585DE7140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8B0F1-1C7D-97AE-F85A-30384F439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DEE3D-4121-68D3-17C5-5AB709B02F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8169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6458-7220-6412-72BE-E28209550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A722F-7CCA-6747-DF07-42D760FFB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0D7AEB-881C-40B6-60A0-584F8BC361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CD392-0AE3-6F41-20C8-9BBA6F49D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803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9EAF0-77D5-AB34-ECA2-68DB1BB6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8B7D1D-40BC-E3DD-51D0-E1C9C6646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56F49-8677-7C18-21B5-441B8B4030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E372A-6A3C-94E5-97F7-ADDB787A4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1061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5858A-5F27-222F-920B-415410A00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44F005-1E25-9E55-685B-95B55DA69B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2A6D34-16DD-DDAF-EFCB-E498F2FCB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DDF34-9C11-3DC3-CB6C-32BB7A4F7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576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F776B-690A-BE18-65BC-45CE9FA24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0EFC4E-D731-92A1-59DD-32274A97E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9165D-1873-1782-FFBA-3BFB5FDFF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06645-387A-DDC4-2AE9-113BD7A27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751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4A5BC-9D92-964C-DFF8-89303ED9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3EB771-ABE6-15DA-549C-4B56F572E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B9AD08-E463-AB5B-272B-188C344E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89359-A432-BA7B-F91C-791A9254F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198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0C20F-3181-0C71-CBF5-6EBCAE60F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899BE-ADB9-B1D6-2729-0C82EAE34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01D246-88D6-32A2-E6F9-F5BC80510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0C7A3-0ABB-283F-71D4-7FF781DB7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651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3CBF2-E63E-7A42-517D-71AEA94D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86A07B-7634-CAB8-DA76-FF89BBFF9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1DD192-7680-5D65-9B7D-778E102BF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95C26-A6EF-2718-8106-1D58EB3D3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686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1E507-4B47-681A-F253-AD9DA7AC5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513FFC-0C77-F06B-E572-689051E0D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C82A9E-F1AB-013E-00F7-58D2ADA06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4CDC6-568C-8D86-2DC7-7A9A6C422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397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C960-66B1-8AA7-7437-C0492ADD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C75112-85E3-2710-CBB9-F38AF6217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85E24-6C1B-4291-2BCB-4BD66E578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08346-2924-605D-AA4D-33260F95C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4E6B-92C9-8340-A2E2-10A27909266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43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BF918-3640-7F4F-19C1-4BBD4B26D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41B01E-7FF2-C3E6-EEFF-5CF33E6B91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C0A3B-7273-07B9-713B-15D3340A1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1D79D-A632-4A5B-8C67-7EB5CDEA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7277F-6A72-6A7E-A34B-C17749311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7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C8D3-944D-E768-19FE-1F62868F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D346E-A467-FCF0-B0D0-70112B81C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ED5BA-863D-DEC0-9987-09140D56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3D68C-8D4C-F6B6-F039-3903C2F29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CF5B7-1FAE-5995-C5CA-90F4D674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53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35A87-9290-D2A3-397F-D121E7828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F15AC-1D6E-9353-7517-350D09CB4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C08CD-E828-05E2-E7B1-870702E89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6C03E-02DD-3042-9DBF-A5B88011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F7EF8-8B35-56AD-33E3-0EF84B7C6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42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9FFAA-2EA7-066F-67AE-F504EB2BD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AA8-70F2-8869-0CB2-533F9AF55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EE9D1-D6EA-BCC6-F739-0A5E00B65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E2BE3-ADF3-58B2-7564-EE9DFCEE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D13D1-E5BB-4162-5A8D-6CFC36B5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77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33661-F8DB-BADC-4EA0-888075274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4C20A-223C-B569-B507-CAFFF276B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28E19-4CFB-46D2-9128-841DD387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91DAD-FA41-46F8-D3BC-134DB22BB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CAB4-EAFD-65A4-CEC0-0CA243AC6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753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AF57-01F4-7D11-ED90-92799E8CD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FB62F-20D6-56BA-E977-E9C24438F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3975C7-1C88-73E6-2A6C-26C96410F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74A48-D8D8-521C-379F-95542539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539C1-E992-7ED3-EE09-E6538E414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8984-130D-DD0F-F4DC-52073809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72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1DA16-DD98-1666-1012-C6452B7E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F23A3-C2B1-4642-1BAC-680C7A79C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08DCB-CE2E-3866-0F32-F1A33A4D1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58B4E1-27E2-D5E6-6A74-C27976DF1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0AE95B-C986-49C8-3B4B-2316207B8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2C93BC-16F2-A96B-ABBC-BD6260A6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76FF91-7B8C-DE74-8C17-71EB8D18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4EBA9C-3E97-A322-74D8-6E075473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63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25B03-7A2A-B596-B716-232CF29F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1F16EF-5726-69CB-9924-980D371C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6637D-899F-C660-23D1-9AE5296B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AF2E3-719F-378A-E7F0-A77974D00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36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91242D-2CA0-3E5D-E6CB-B37AB2564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62754B-3839-E6CF-CC65-2C5BF493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49A7F-01B5-3C00-8425-D407AE5D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53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6535-3DB8-87D2-64B3-5BDC7704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64431-AAD5-78DC-8C6C-08B29001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E2D4ED-80C2-F185-4AC9-2E484FC66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6D002-54ED-4EDE-EFB3-2A085B6E0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05A43-80DE-932A-B31F-9696989BE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A6DB4-2C00-533D-5E1C-BB7A98D7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940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E158-E079-69EC-BF6B-AD16A0973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BE76F8-517B-C0EC-4B64-994A507C94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05210-49A5-C8E4-3C1E-4BEB9ED13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FDD6B-29DC-CFF3-9031-995A1EE47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95C4-87CB-FF41-9AE0-A609D84DC588}" type="datetimeFigureOut">
              <a:rPr lang="en-GB" smtClean="0"/>
              <a:t>20/08/2026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090C2-2F97-ED9F-CC6B-F7D0E2FE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992D5-1482-68AE-7F3A-02FCD968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ADF88-E8E6-C14F-BDFE-FD9FD9EDDE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33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2B4C5C-BC8C-6670-6673-B04040D0A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6DF8C-B69C-7C36-F4B8-39C6E6792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58614-84C1-45B8-30F9-062EE50D8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42495C4-87CB-FF41-9AE0-A609D84DC588}" type="datetimeFigureOut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AC8F0-692F-B83F-9C4A-91B2E9291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82079-1486-4CE3-14B7-C4A77E5FA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161ADF88-E8E6-C14F-BDFE-FD9FD9EDDE6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69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billy.clark@northumbria.ac.uk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billy.clark@northumbria.ac.uk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438E4-509B-E84B-2942-B3C222056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450C6-BA04-2E20-D3CA-859FC0BC0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670" y="10103"/>
            <a:ext cx="6961330" cy="554497"/>
          </a:xfrm>
        </p:spPr>
        <p:txBody>
          <a:bodyPr anchor="t">
            <a:noAutofit/>
          </a:bodyPr>
          <a:lstStyle/>
          <a:p>
            <a:r>
              <a:rPr lang="en-GB" sz="2400" b="1" dirty="0">
                <a:latin typeface="Calibri" panose="020F0502020204030204" pitchFamily="34" charset="0"/>
              </a:rPr>
              <a:t>PALA Conference, Uppsala Universiteit, August 2026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2CF51E-68E8-50A6-AD28-6A494B358857}"/>
              </a:ext>
            </a:extLst>
          </p:cNvPr>
          <p:cNvSpPr txBox="1">
            <a:spLocks/>
          </p:cNvSpPr>
          <p:nvPr/>
        </p:nvSpPr>
        <p:spPr>
          <a:xfrm>
            <a:off x="0" y="5455562"/>
            <a:ext cx="12192000" cy="554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/>
              <a:t>Billy Clark, </a:t>
            </a:r>
            <a:r>
              <a:rPr lang="en-GB" sz="2400" dirty="0">
                <a:hlinkClick r:id="rId3"/>
              </a:rPr>
              <a:t>billy.clark@northumbria.ac.uk</a:t>
            </a:r>
            <a:endParaRPr lang="en-GB" sz="2400" dirty="0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AE934F0-F297-E8DE-DBF3-5C0F25801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3" y="6010059"/>
            <a:ext cx="1554019" cy="6955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FC5B834-495D-03C3-96E4-E3B283B968FD}"/>
              </a:ext>
            </a:extLst>
          </p:cNvPr>
          <p:cNvSpPr txBox="1">
            <a:spLocks/>
          </p:cNvSpPr>
          <p:nvPr/>
        </p:nvSpPr>
        <p:spPr>
          <a:xfrm>
            <a:off x="-1" y="3797370"/>
            <a:ext cx="12192000" cy="14950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/>
              <a:t>A ‘ping’ or a ‘thud’?</a:t>
            </a:r>
          </a:p>
          <a:p>
            <a:pPr algn="ctr"/>
            <a:r>
              <a:rPr lang="en-GB" sz="3600" b="1" dirty="0"/>
              <a:t>pragmatics, reasoning and literary evaluation</a:t>
            </a:r>
          </a:p>
        </p:txBody>
      </p:sp>
      <p:pic>
        <p:nvPicPr>
          <p:cNvPr id="13" name="Picture 12" descr="A close-up of a logo&#10;&#10;AI-generated content may be incorrect.">
            <a:extLst>
              <a:ext uri="{FF2B5EF4-FFF2-40B4-BE49-F238E27FC236}">
                <a16:creationId xmlns:a16="http://schemas.microsoft.com/office/drawing/2014/main" id="{67B23F32-0CEE-6A44-9489-2C7801EF6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797" y="5887449"/>
            <a:ext cx="2468419" cy="8228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F80F53-D6C4-A88D-0507-AA4C9EB20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423" y="1018354"/>
            <a:ext cx="1514538" cy="23252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A3B0DD-A613-CA05-F372-1940164A0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150" y="1018355"/>
            <a:ext cx="1492064" cy="23252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238D5B-7CC2-47BA-E907-CA6169B452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1254" y="1018355"/>
            <a:ext cx="1907237" cy="23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03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5A53D-D0A8-B996-F8FF-834224682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B8C91E-9650-2897-4BEE-6F3B2F749C9A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5A058E-BD62-905B-361F-AF7662921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534" y="440220"/>
            <a:ext cx="6861632" cy="394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DB3E7-68A8-76C5-0A9A-FB3151AA9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7BEFD8-81B9-A7DD-5587-6CE48CC3F3DE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43E1D-F91F-FBB8-BA12-5939E446C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8" y="503391"/>
            <a:ext cx="2192481" cy="34681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313A76-BA3D-DE64-8307-4D8B9E27D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409" y="503391"/>
            <a:ext cx="3353563" cy="346810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16CC22B-7F73-6097-C1FD-09FBF7043767}"/>
              </a:ext>
            </a:extLst>
          </p:cNvPr>
          <p:cNvSpPr txBox="1">
            <a:spLocks/>
          </p:cNvSpPr>
          <p:nvPr/>
        </p:nvSpPr>
        <p:spPr>
          <a:xfrm>
            <a:off x="6636328" y="1246908"/>
            <a:ext cx="5444838" cy="422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suggestions about positive evaluations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and how they develop after ‘lukewarm’ initial responses</a:t>
            </a:r>
          </a:p>
        </p:txBody>
      </p:sp>
    </p:spTree>
    <p:extLst>
      <p:ext uri="{BB962C8B-B14F-4D97-AF65-F5344CB8AC3E}">
        <p14:creationId xmlns:p14="http://schemas.microsoft.com/office/powerpoint/2010/main" val="1285446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19FED-54DF-11F3-45DD-98D27E690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24A126-A4EE-9BEE-7661-3CFBA53557B0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0E4FC-6326-1DC1-3D47-12CFB68D6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65" y="304802"/>
            <a:ext cx="2379905" cy="3740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13DBD2-73FA-7CDE-BF95-7451EE640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563" y="304802"/>
            <a:ext cx="6311256" cy="21235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29EE60-A220-A837-A62B-645ED198B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6541" y="2798618"/>
            <a:ext cx="8420094" cy="1260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AC224-3112-8CAD-87FE-9A9022527C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0901" y="4429692"/>
            <a:ext cx="8451374" cy="9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42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2E0BE-D38D-3033-6F02-B60FB0B15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F43E4B-5719-1530-54FE-1A54B9DD6E69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5612D-D72B-684F-88DB-FB559ACD3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9" y="1221718"/>
            <a:ext cx="1395408" cy="2207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4FDA1D-90DC-7EC9-D92E-F078160CF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337" y="1221718"/>
            <a:ext cx="1962466" cy="202949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584DBE3-EC4B-D000-375F-163C3C763A13}"/>
              </a:ext>
            </a:extLst>
          </p:cNvPr>
          <p:cNvSpPr txBox="1">
            <a:spLocks/>
          </p:cNvSpPr>
          <p:nvPr/>
        </p:nvSpPr>
        <p:spPr>
          <a:xfrm>
            <a:off x="4294909" y="1510144"/>
            <a:ext cx="71350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ease of representing parts and whole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relevance of outputs of inferential processes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complexity rewarded by effects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awareness of other people’s responses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2AAF99-31DE-15BE-B8FD-6C2629079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Ideas for what makes evaluations (become) positive</a:t>
            </a:r>
          </a:p>
        </p:txBody>
      </p:sp>
    </p:spTree>
    <p:extLst>
      <p:ext uri="{BB962C8B-B14F-4D97-AF65-F5344CB8AC3E}">
        <p14:creationId xmlns:p14="http://schemas.microsoft.com/office/powerpoint/2010/main" val="106157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719CB-EFBC-4F89-C31A-9B6A1956A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0D968F-E5A4-DBE8-3410-5E4A4A9F4AE0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D1F04C-532E-DE92-5C43-8F06A37BD597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extended interpretations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extended discourse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reasoning?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can theories of reasoning help?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8201014-4885-D645-4F55-8EA306CAE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What’s involved in literary evaluations?</a:t>
            </a:r>
          </a:p>
        </p:txBody>
      </p:sp>
    </p:spTree>
    <p:extLst>
      <p:ext uri="{BB962C8B-B14F-4D97-AF65-F5344CB8AC3E}">
        <p14:creationId xmlns:p14="http://schemas.microsoft.com/office/powerpoint/2010/main" val="2170198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43E8B-E5FE-1259-D3C4-48A8478A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6517E3-CA3C-55CE-4330-233A608B9F72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7B2299A-CC17-FD0E-A9D5-67AE28A92BD9}"/>
              </a:ext>
            </a:extLst>
          </p:cNvPr>
          <p:cNvSpPr txBox="1">
            <a:spLocks/>
          </p:cNvSpPr>
          <p:nvPr/>
        </p:nvSpPr>
        <p:spPr>
          <a:xfrm>
            <a:off x="3172691" y="1510144"/>
            <a:ext cx="8257309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an ‘interactionist’ account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social function (to justify and explain)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DC7B8-FDCC-9C67-F385-051B2E03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/>
              <a:t>A new(ish) approach to reasoning</a:t>
            </a:r>
            <a:endParaRPr lang="en-GB" sz="3600" b="1" dirty="0"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4FB52-F3D0-5910-9CB4-4E9D061D9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77" y="1343891"/>
            <a:ext cx="205158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82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43E8B-E5FE-1259-D3C4-48A8478A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6517E3-CA3C-55CE-4330-233A608B9F72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7B2299A-CC17-FD0E-A9D5-67AE28A92BD9}"/>
              </a:ext>
            </a:extLst>
          </p:cNvPr>
          <p:cNvSpPr txBox="1">
            <a:spLocks/>
          </p:cNvSpPr>
          <p:nvPr/>
        </p:nvSpPr>
        <p:spPr>
          <a:xfrm>
            <a:off x="3172691" y="1510144"/>
            <a:ext cx="8257309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linked to ‘epistemic vigilance’: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being wary of deceitful or incompetent communicators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aiming to appear honest and competent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DC7B8-FDCC-9C67-F385-051B2E03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A new(ish) approach to reasoning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4FB52-F3D0-5910-9CB4-4E9D061D9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77" y="1343891"/>
            <a:ext cx="205158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27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6AD0D-5A0E-0673-9D69-201F5EE60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57C74B-910A-6F99-1B3E-1416995DF284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FE184F-2CAF-B27F-8D6F-6F1F3D09D8EA}"/>
              </a:ext>
            </a:extLst>
          </p:cNvPr>
          <p:cNvSpPr txBox="1">
            <a:spLocks/>
          </p:cNvSpPr>
          <p:nvPr/>
        </p:nvSpPr>
        <p:spPr>
          <a:xfrm>
            <a:off x="3172691" y="1510144"/>
            <a:ext cx="8257309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‘intuitive inference’ focusing on reasons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intuitions about reasons generated by unconscious processes (‘X is a reason for Y’)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13B56E-8BE4-E637-4BCD-682F12BA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A new(ish) approach to reasoning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49A23C-3241-52FD-42F0-37FFEC2F0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77" y="1343891"/>
            <a:ext cx="205158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61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94898-D315-0B71-53CE-82A3B75C0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>
            <a:extLst>
              <a:ext uri="{FF2B5EF4-FFF2-40B4-BE49-F238E27FC236}">
                <a16:creationId xmlns:a16="http://schemas.microsoft.com/office/drawing/2014/main" id="{AFC6B4C1-5B7B-C127-6771-350F1F10E20E}"/>
              </a:ext>
            </a:extLst>
          </p:cNvPr>
          <p:cNvSpPr/>
          <p:nvPr/>
        </p:nvSpPr>
        <p:spPr>
          <a:xfrm>
            <a:off x="410370" y="784264"/>
            <a:ext cx="3731828" cy="1931227"/>
          </a:xfrm>
          <a:prstGeom prst="wedgeEllipseCallout">
            <a:avLst>
              <a:gd name="adj1" fmla="val -49230"/>
              <a:gd name="adj2" fmla="val 734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C4A201E-AFB6-EDEB-B414-177F5105D72D}"/>
              </a:ext>
            </a:extLst>
          </p:cNvPr>
          <p:cNvSpPr txBox="1">
            <a:spLocks/>
          </p:cNvSpPr>
          <p:nvPr/>
        </p:nvSpPr>
        <p:spPr bwMode="auto">
          <a:xfrm>
            <a:off x="901838" y="1000939"/>
            <a:ext cx="32403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B0F0"/>
                </a:solidFill>
              </a:rPr>
              <a:t>Why did you call the doctor?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89BD6C6B-0D87-B9B9-F0A8-2BD1F0CF73EB}"/>
              </a:ext>
            </a:extLst>
          </p:cNvPr>
          <p:cNvSpPr/>
          <p:nvPr/>
        </p:nvSpPr>
        <p:spPr>
          <a:xfrm>
            <a:off x="5283516" y="2147455"/>
            <a:ext cx="4553211" cy="2279906"/>
          </a:xfrm>
          <a:prstGeom prst="wedgeEllipseCallout">
            <a:avLst>
              <a:gd name="adj1" fmla="val 64504"/>
              <a:gd name="adj2" fmla="val 5118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FDE8A0-3A19-AC9C-86B3-1D54A2A53248}"/>
              </a:ext>
            </a:extLst>
          </p:cNvPr>
          <p:cNvSpPr txBox="1">
            <a:spLocks/>
          </p:cNvSpPr>
          <p:nvPr/>
        </p:nvSpPr>
        <p:spPr bwMode="auto">
          <a:xfrm>
            <a:off x="5837608" y="2585115"/>
            <a:ext cx="3860573" cy="184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B0F0"/>
                </a:solidFill>
              </a:rPr>
              <a:t>Her temperature was a hundred and two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62FE2E-FDB9-B625-6A4B-D71C25AAC792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52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EF786-6B42-D879-67FB-AE0C1A39D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>
            <a:extLst>
              <a:ext uri="{FF2B5EF4-FFF2-40B4-BE49-F238E27FC236}">
                <a16:creationId xmlns:a16="http://schemas.microsoft.com/office/drawing/2014/main" id="{0B6D2357-D336-3B3E-EC60-169FAC83EAC3}"/>
              </a:ext>
            </a:extLst>
          </p:cNvPr>
          <p:cNvSpPr/>
          <p:nvPr/>
        </p:nvSpPr>
        <p:spPr>
          <a:xfrm>
            <a:off x="410370" y="784264"/>
            <a:ext cx="3731828" cy="1931227"/>
          </a:xfrm>
          <a:prstGeom prst="wedgeEllipseCallout">
            <a:avLst>
              <a:gd name="adj1" fmla="val -49230"/>
              <a:gd name="adj2" fmla="val 734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353B57-2B50-4F81-BBD2-220F5F4A9FB8}"/>
              </a:ext>
            </a:extLst>
          </p:cNvPr>
          <p:cNvSpPr txBox="1">
            <a:spLocks/>
          </p:cNvSpPr>
          <p:nvPr/>
        </p:nvSpPr>
        <p:spPr bwMode="auto">
          <a:xfrm>
            <a:off x="901838" y="1000939"/>
            <a:ext cx="32403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B0F0"/>
                </a:solidFill>
              </a:rPr>
              <a:t>Why is this story good?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D427EB4F-033B-19C8-C87A-B6F5FD7EE6A6}"/>
              </a:ext>
            </a:extLst>
          </p:cNvPr>
          <p:cNvSpPr/>
          <p:nvPr/>
        </p:nvSpPr>
        <p:spPr>
          <a:xfrm>
            <a:off x="5283516" y="2147455"/>
            <a:ext cx="4553211" cy="2279906"/>
          </a:xfrm>
          <a:prstGeom prst="wedgeEllipseCallout">
            <a:avLst>
              <a:gd name="adj1" fmla="val 64504"/>
              <a:gd name="adj2" fmla="val 5118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D81872-8E54-C374-A805-00320F3ADF95}"/>
              </a:ext>
            </a:extLst>
          </p:cNvPr>
          <p:cNvSpPr txBox="1">
            <a:spLocks/>
          </p:cNvSpPr>
          <p:nvPr/>
        </p:nvSpPr>
        <p:spPr bwMode="auto">
          <a:xfrm>
            <a:off x="5837608" y="2585115"/>
            <a:ext cx="3860573" cy="184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B0F0"/>
                </a:solidFill>
              </a:rPr>
              <a:t>????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309DF-AE1C-37F0-073F-8874A726D865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47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09BD8-E135-1E8C-373E-8E6C312E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29F4-34E4-E5FE-1363-5586289B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670" y="10103"/>
            <a:ext cx="6961330" cy="554497"/>
          </a:xfrm>
        </p:spPr>
        <p:txBody>
          <a:bodyPr anchor="t">
            <a:noAutofit/>
          </a:bodyPr>
          <a:lstStyle/>
          <a:p>
            <a:r>
              <a:rPr lang="en-GB" sz="2400" b="1" dirty="0">
                <a:latin typeface="Calibri" panose="020F0502020204030204" pitchFamily="34" charset="0"/>
              </a:rPr>
              <a:t>PALA Conference, Uppsala Universiteit, August 2026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064C25-9F52-2A77-54EA-5E94AF53CEBF}"/>
              </a:ext>
            </a:extLst>
          </p:cNvPr>
          <p:cNvSpPr txBox="1">
            <a:spLocks/>
          </p:cNvSpPr>
          <p:nvPr/>
        </p:nvSpPr>
        <p:spPr>
          <a:xfrm>
            <a:off x="0" y="5455562"/>
            <a:ext cx="12192000" cy="554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/>
              <a:t>Billy Clark, </a:t>
            </a:r>
            <a:r>
              <a:rPr lang="en-GB" sz="2400" dirty="0">
                <a:hlinkClick r:id="rId3"/>
              </a:rPr>
              <a:t>billy.clark@northumbria.ac.uk</a:t>
            </a:r>
            <a:endParaRPr lang="en-GB" sz="2400" dirty="0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98FBC1A7-0FC6-503C-7144-D7E36D886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3" y="6010059"/>
            <a:ext cx="1554019" cy="6955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3A2A17A-47E3-4708-5E18-2F55206B515A}"/>
              </a:ext>
            </a:extLst>
          </p:cNvPr>
          <p:cNvSpPr txBox="1">
            <a:spLocks/>
          </p:cNvSpPr>
          <p:nvPr/>
        </p:nvSpPr>
        <p:spPr>
          <a:xfrm>
            <a:off x="-1" y="3797370"/>
            <a:ext cx="12192000" cy="14950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/>
              <a:t>A ‘ping’ or a ‘thud’?</a:t>
            </a:r>
          </a:p>
          <a:p>
            <a:pPr algn="ctr"/>
            <a:r>
              <a:rPr lang="en-GB" sz="3600" b="1" dirty="0"/>
              <a:t>pragmatics, reasoning and literary evaluation</a:t>
            </a:r>
          </a:p>
          <a:p>
            <a:pPr algn="ctr"/>
            <a:r>
              <a:rPr lang="en-GB" sz="3600" b="1" dirty="0"/>
              <a:t>(including literary criticism)</a:t>
            </a:r>
          </a:p>
        </p:txBody>
      </p:sp>
      <p:pic>
        <p:nvPicPr>
          <p:cNvPr id="13" name="Picture 12" descr="A close-up of a logo&#10;&#10;AI-generated content may be incorrect.">
            <a:extLst>
              <a:ext uri="{FF2B5EF4-FFF2-40B4-BE49-F238E27FC236}">
                <a16:creationId xmlns:a16="http://schemas.microsoft.com/office/drawing/2014/main" id="{270022B3-2DF8-58EB-E70C-E81100FC5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797" y="5887449"/>
            <a:ext cx="2468419" cy="8228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0BA1B4-0C33-0C0F-D1F3-E16FD077DB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423" y="1018354"/>
            <a:ext cx="1514538" cy="23252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20FA5-5B1E-6DEF-BD94-80FC3BF710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1150" y="1018355"/>
            <a:ext cx="1492064" cy="23252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2EA808-1407-B1D8-341F-9C737B2230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1254" y="1018355"/>
            <a:ext cx="1907237" cy="23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01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93CFF-BAF3-9FFE-FA9F-0A1D56BF9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0FF434-98DA-E379-A7B5-C178B12844D3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02BFC42-A4B3-BDC2-4DBC-3926917D4FC5}"/>
              </a:ext>
            </a:extLst>
          </p:cNvPr>
          <p:cNvSpPr txBox="1">
            <a:spLocks/>
          </p:cNvSpPr>
          <p:nvPr/>
        </p:nvSpPr>
        <p:spPr>
          <a:xfrm>
            <a:off x="3172691" y="1510144"/>
            <a:ext cx="8257309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solo reasoning is ‘biased and lazy’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we are more careful in assessing other people’s reasons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and we reason better in groups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(and accept good arguments even when we don’t trust the source)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B2734-C221-D92F-5213-02EB56899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77" y="1343891"/>
            <a:ext cx="2051586" cy="31242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8DEA5C5-C4EA-C5BC-9956-6735E22B3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Reasoning alone and in groups</a:t>
            </a:r>
          </a:p>
        </p:txBody>
      </p:sp>
    </p:spTree>
    <p:extLst>
      <p:ext uri="{BB962C8B-B14F-4D97-AF65-F5344CB8AC3E}">
        <p14:creationId xmlns:p14="http://schemas.microsoft.com/office/powerpoint/2010/main" val="586196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65F85-9866-C821-121D-93070009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894848-72A1-9135-DB00-BF8AB0EE12AE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949EA3-62D7-B6AD-9695-1858B4FC5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977" y="642505"/>
            <a:ext cx="7772400" cy="315714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F50AA16-A5E5-F4CD-2939-0520B21377ED}"/>
              </a:ext>
            </a:extLst>
          </p:cNvPr>
          <p:cNvSpPr txBox="1">
            <a:spLocks/>
          </p:cNvSpPr>
          <p:nvPr/>
        </p:nvSpPr>
        <p:spPr>
          <a:xfrm>
            <a:off x="4475019" y="4447309"/>
            <a:ext cx="5735782" cy="526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(Mercier and Sperber 2017: 233)</a:t>
            </a:r>
          </a:p>
        </p:txBody>
      </p:sp>
    </p:spTree>
    <p:extLst>
      <p:ext uri="{BB962C8B-B14F-4D97-AF65-F5344CB8AC3E}">
        <p14:creationId xmlns:p14="http://schemas.microsoft.com/office/powerpoint/2010/main" val="2628385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28246-F9CF-8CB4-E82F-4AB59CFCF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E0BB7A-11B8-B4DC-A0CB-CDA7E6E580F0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7085174-BB48-EE69-DFEA-0003AD1083FF}"/>
              </a:ext>
            </a:extLst>
          </p:cNvPr>
          <p:cNvSpPr txBox="1">
            <a:spLocks/>
          </p:cNvSpPr>
          <p:nvPr/>
        </p:nvSpPr>
        <p:spPr>
          <a:xfrm>
            <a:off x="1745674" y="803564"/>
            <a:ext cx="6262254" cy="4668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Paul is looking at Linda and Linda is looking at John.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Paul is married but John is not. 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Is a person who is married looking at a person who is not?</a:t>
            </a:r>
          </a:p>
        </p:txBody>
      </p:sp>
    </p:spTree>
    <p:extLst>
      <p:ext uri="{BB962C8B-B14F-4D97-AF65-F5344CB8AC3E}">
        <p14:creationId xmlns:p14="http://schemas.microsoft.com/office/powerpoint/2010/main" val="2189796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45454-DAC3-3CDD-391B-0595AA067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54B12A-2482-EA28-FEA4-20442AA10673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516D09C-86D8-539B-BEA1-0D96E5E35E26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are our own interpretations ‘biased and lazy’?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are we more careful in assessing other people’s interpretations?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are evaluations ‘better in groups’?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do we accept good arguments?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344F30-C41A-A3FC-0D38-1B737A66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/>
              <a:t>R</a:t>
            </a:r>
            <a:r>
              <a:rPr lang="en-GB" sz="3600" b="1" dirty="0">
                <a:latin typeface="Calibri" panose="020F0502020204030204" pitchFamily="34" charset="0"/>
              </a:rPr>
              <a:t>easoning in literary evaluation?</a:t>
            </a:r>
          </a:p>
        </p:txBody>
      </p:sp>
    </p:spTree>
    <p:extLst>
      <p:ext uri="{BB962C8B-B14F-4D97-AF65-F5344CB8AC3E}">
        <p14:creationId xmlns:p14="http://schemas.microsoft.com/office/powerpoint/2010/main" val="2280688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C4AA3-A96B-FC4D-9D4A-23053C241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71E401-1617-3E83-61A0-0F98B72B1A62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E9B2F7-86DB-81DB-C001-B2AD1FA9B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22" y="623455"/>
            <a:ext cx="3358015" cy="40940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3B115E-E65A-2601-B75E-282693EB1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179" y="235528"/>
            <a:ext cx="3962040" cy="50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0324D-2F43-CBFB-8B12-F94BF5D19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352C93-93E8-7C9D-A8A0-9A69899D52B1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E9498-CBA2-3EEA-5E80-B1B077F95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20" y="0"/>
            <a:ext cx="3705933" cy="559723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75E4CB-8ECF-CB07-3F7C-D7D50D32F2ED}"/>
              </a:ext>
            </a:extLst>
          </p:cNvPr>
          <p:cNvSpPr txBox="1">
            <a:spLocks/>
          </p:cNvSpPr>
          <p:nvPr/>
        </p:nvSpPr>
        <p:spPr>
          <a:xfrm>
            <a:off x="5153891" y="221674"/>
            <a:ext cx="6276109" cy="5250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quotes de Sherbinin (1997: 286, 294), saying: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“Chekhov has left us with a body of texts saturated with allusions to Christian scripture, liturgy, iconography, holidays, and saints that serve as signposts pointing to layers of meaning not immediately accessible on the surface... [These]represent unturned stones that may potentially yield interpretations of great interest"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1DB23D-A366-E763-0818-F0E85A6DA960}"/>
              </a:ext>
            </a:extLst>
          </p:cNvPr>
          <p:cNvCxnSpPr>
            <a:cxnSpLocks/>
          </p:cNvCxnSpPr>
          <p:nvPr/>
        </p:nvCxnSpPr>
        <p:spPr>
          <a:xfrm flipH="1">
            <a:off x="4144153" y="722244"/>
            <a:ext cx="1300683" cy="3794338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396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68FF5-EE6E-89D8-7904-BB0F3E64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609341-4B99-F1DB-D311-1EDF6946C369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755908E-03AE-4A6C-0AA6-CF50FA3D4FB5}"/>
              </a:ext>
            </a:extLst>
          </p:cNvPr>
          <p:cNvSpPr txBox="1">
            <a:spLocks/>
          </p:cNvSpPr>
          <p:nvPr/>
        </p:nvSpPr>
        <p:spPr>
          <a:xfrm>
            <a:off x="318655" y="471056"/>
            <a:ext cx="11028218" cy="4710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“In my view, the results of this critical stone-turning have been bad readings of marvellous stories . . .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. . . his stories are better read in terms of their aesthetic effects than their alleged subtexts . . .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. . . just because such exegetical operations can be performed on an author’s works does not mean that it is good for them to be so treated”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 algn="r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(McSweeney 2004: 43-44)</a:t>
            </a:r>
          </a:p>
        </p:txBody>
      </p:sp>
    </p:spTree>
    <p:extLst>
      <p:ext uri="{BB962C8B-B14F-4D97-AF65-F5344CB8AC3E}">
        <p14:creationId xmlns:p14="http://schemas.microsoft.com/office/powerpoint/2010/main" val="206864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DA08B-E46E-87BF-92D2-320C2133E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8F03A2-9D24-41F0-77A9-4716EF72253E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6DA5712-0CA6-FA94-69AD-90D7A50718CB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Mihailovic (1993) on ‘Ionych’ </a:t>
            </a:r>
          </a:p>
          <a:p>
            <a:pPr marL="900113" indent="-587375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					(about an inscription over cemetery gates)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Axelrod (1993) on ‘Easter Night’ </a:t>
            </a:r>
          </a:p>
          <a:p>
            <a:pPr marL="900113" indent="-587375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					(about a religious symbolic meaning for the whole story)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Jackson (1993) on ‘The Student’ </a:t>
            </a:r>
          </a:p>
          <a:p>
            <a:pPr marL="900113" indent="-587375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					(about the effect on the main character of telling a Bible story)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096BFDD-CC76-0BBF-96FA-A7F4ACA5D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Examples discussed by McSweeney</a:t>
            </a:r>
          </a:p>
        </p:txBody>
      </p:sp>
    </p:spTree>
    <p:extLst>
      <p:ext uri="{BB962C8B-B14F-4D97-AF65-F5344CB8AC3E}">
        <p14:creationId xmlns:p14="http://schemas.microsoft.com/office/powerpoint/2010/main" val="3369485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EBEC0-7F17-F798-DE24-217657FE1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77699F-5600-B8A5-E93F-83AE3B9F8D50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1CE9DE-24FF-73B7-4070-F6969AA42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46" y="170295"/>
            <a:ext cx="6131791" cy="52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91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20246-F23C-6BE2-C8E3-74A7BFE52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A6BA89-757E-DAA2-CD9D-05E93769C13D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44693AE-5C30-FF28-19D4-A555879AEE49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584873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			‘Behold the hour is at hand’ </a:t>
            </a:r>
            <a:r>
              <a:rPr lang="en-GB" dirty="0"/>
              <a:t>(trans. David Margarshack, 1964)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Also translated as: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			‘The hour cometh’ </a:t>
            </a:r>
            <a:r>
              <a:rPr lang="en-GB" dirty="0"/>
              <a:t>(Constance Garnett, 1917)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And as: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			‘The hour is coming when . . .’ </a:t>
            </a:r>
            <a:r>
              <a:rPr lang="en-GB" dirty="0"/>
              <a:t>(Ronald Wilks, 2002)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051CF14-7149-757A-2A89-49315F99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2800" b="1" dirty="0">
                <a:latin typeface="Calibri" panose="020F0502020204030204" pitchFamily="34" charset="0"/>
              </a:rPr>
              <a:t>An Inscription (Over Cemetery Gates)</a:t>
            </a:r>
          </a:p>
        </p:txBody>
      </p:sp>
    </p:spTree>
    <p:extLst>
      <p:ext uri="{BB962C8B-B14F-4D97-AF65-F5344CB8AC3E}">
        <p14:creationId xmlns:p14="http://schemas.microsoft.com/office/powerpoint/2010/main" val="1015060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C7D9D-99E8-C189-0C52-E1D705F9E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7DFD8A-7FEE-E757-998F-365675149630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5BDE0-1068-C6C6-4F06-3C38EB3EF021}"/>
              </a:ext>
            </a:extLst>
          </p:cNvPr>
          <p:cNvSpPr txBox="1">
            <a:spLocks/>
          </p:cNvSpPr>
          <p:nvPr/>
        </p:nvSpPr>
        <p:spPr>
          <a:xfrm>
            <a:off x="595746" y="1246909"/>
            <a:ext cx="5444838" cy="422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speaking, signing, writing, nonverbal behaviour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we try to understand each other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we make judgments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5A6DC80-126B-0F01-491A-DD3B53094ED2}"/>
              </a:ext>
            </a:extLst>
          </p:cNvPr>
          <p:cNvSpPr txBox="1">
            <a:spLocks/>
          </p:cNvSpPr>
          <p:nvPr/>
        </p:nvSpPr>
        <p:spPr>
          <a:xfrm>
            <a:off x="6636328" y="1246908"/>
            <a:ext cx="5444838" cy="422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production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interpretation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evaluation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6B8CA2-1CB9-CF33-B035-C0B55B87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What do we do when we communicate?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CF281AA-133B-A2BD-83FB-7613516D8F28}"/>
              </a:ext>
            </a:extLst>
          </p:cNvPr>
          <p:cNvCxnSpPr>
            <a:cxnSpLocks/>
          </p:cNvCxnSpPr>
          <p:nvPr/>
        </p:nvCxnSpPr>
        <p:spPr>
          <a:xfrm>
            <a:off x="5500257" y="1511953"/>
            <a:ext cx="1302328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FD4E92-1961-E926-3E44-2025A83A7C7B}"/>
              </a:ext>
            </a:extLst>
          </p:cNvPr>
          <p:cNvCxnSpPr>
            <a:cxnSpLocks/>
          </p:cNvCxnSpPr>
          <p:nvPr/>
        </p:nvCxnSpPr>
        <p:spPr>
          <a:xfrm>
            <a:off x="5514109" y="2648025"/>
            <a:ext cx="1302328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55503E-F060-AED5-5060-A703EA9DC0A2}"/>
              </a:ext>
            </a:extLst>
          </p:cNvPr>
          <p:cNvCxnSpPr>
            <a:cxnSpLocks/>
          </p:cNvCxnSpPr>
          <p:nvPr/>
        </p:nvCxnSpPr>
        <p:spPr>
          <a:xfrm>
            <a:off x="5514109" y="3811808"/>
            <a:ext cx="1302328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925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CE8BF-4551-49BC-E0A9-FD1A629C0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B6BE1C-28B2-F5B0-D14C-762907078F14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C3956D-7E0B-85D6-C84D-48CF2EB1C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80962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A ‘ping’ or a ‘thud’?’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62063C-04EB-CF61-A2BC-D66B86A19219}"/>
              </a:ext>
            </a:extLst>
          </p:cNvPr>
          <p:cNvSpPr txBox="1">
            <a:spLocks/>
          </p:cNvSpPr>
          <p:nvPr/>
        </p:nvSpPr>
        <p:spPr>
          <a:xfrm>
            <a:off x="651164" y="1510144"/>
            <a:ext cx="9947563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McSweeney argues that the inscription is ‘a figural ping’ connecting with several other ideas in the story (foreshadowing disappointment, characters who overdramatise things, theatricality . . .)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She suggests that Mihailovic treats it as ‘a resounding thud . . . nothing less than the centre of “a network of Christological associations and references” (about salvation and life being a matter of choice and not cyclical inevitability)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225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FA9B7-93DE-B865-FFF2-32867C0B5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DB6010-72FB-AFFF-67AD-F9320E493009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2CFEE57-CF97-5280-1882-D023652CAD80}"/>
              </a:ext>
            </a:extLst>
          </p:cNvPr>
          <p:cNvSpPr txBox="1">
            <a:spLocks/>
          </p:cNvSpPr>
          <p:nvPr/>
        </p:nvSpPr>
        <p:spPr>
          <a:xfrm>
            <a:off x="637309" y="471056"/>
            <a:ext cx="9850582" cy="4710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“The answer seems to me clear: the secular pings are better than the religious thud because they are compatible with each other and in aggregate make for a powerful impression. The inferior interpretation of "Ionych" is the doctrinal one because it is totalizing and smothers the other meanings. It reduces a socially and psychologically penetrating story of a failed life to a Christian cautionary tale.”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 algn="r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(McSweeney 2004: 46)</a:t>
            </a:r>
          </a:p>
        </p:txBody>
      </p:sp>
    </p:spTree>
    <p:extLst>
      <p:ext uri="{BB962C8B-B14F-4D97-AF65-F5344CB8AC3E}">
        <p14:creationId xmlns:p14="http://schemas.microsoft.com/office/powerpoint/2010/main" val="955604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1EFE8-5687-1F63-5B5A-7ACF982CA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26720C-59C9-FCDC-A5E9-7AE3CF8081B9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5144DD6-6DE1-3EB8-FF53-A4396383E404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We can consider the role of reasoning at all stages of interpretation and critical discussion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Are evaluators ‘biased and lazy’? Or more critical?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Identity questions: are evaluators aiming to seem ‘competent and reliable’? Or more than this?</a:t>
            </a:r>
          </a:p>
          <a:p>
            <a:pPr marL="312738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036E60E-3BEB-A1EF-8088-809BE7B7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Reasoning?</a:t>
            </a:r>
          </a:p>
        </p:txBody>
      </p:sp>
    </p:spTree>
    <p:extLst>
      <p:ext uri="{BB962C8B-B14F-4D97-AF65-F5344CB8AC3E}">
        <p14:creationId xmlns:p14="http://schemas.microsoft.com/office/powerpoint/2010/main" val="3224108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1989-4253-D82B-F8A5-33C30E6CE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55D5CC-3DA7-6915-301A-F8DC4E0E4203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DC4FAEB-69F9-A77F-412C-BDCB17CD59AF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086109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Readers look for interpretations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As Furlong (1996, 2007, 2011, 2024) suggests, for literary texts, we often go beyond first responses and look for further interpretations (‘non-spontaneous interpretations’)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‘Reading things in’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3557919-5658-75CB-E55F-17180755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Initial interpretations: biased but not lazy?</a:t>
            </a:r>
          </a:p>
        </p:txBody>
      </p:sp>
    </p:spTree>
    <p:extLst>
      <p:ext uri="{BB962C8B-B14F-4D97-AF65-F5344CB8AC3E}">
        <p14:creationId xmlns:p14="http://schemas.microsoft.com/office/powerpoint/2010/main" val="2911137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FD289-4CA1-769F-AA88-A71F774EA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A642CA-0B28-205D-2CAF-29055F02CC81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978F561-7323-6617-E819-682FA730F9F0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Readers often appreciate new insights from others (are they ‘lazy’ in doing this?)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But sometimes they challenge them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AB5229-A795-784F-D3AA-3B4F2CD8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Assessing other interpretations: not that critical?</a:t>
            </a:r>
          </a:p>
        </p:txBody>
      </p:sp>
    </p:spTree>
    <p:extLst>
      <p:ext uri="{BB962C8B-B14F-4D97-AF65-F5344CB8AC3E}">
        <p14:creationId xmlns:p14="http://schemas.microsoft.com/office/powerpoint/2010/main" val="38215322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D8074-FA30-C1E6-2F67-5F1756400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8A120D-9AD3-91BD-8940-61BD3A62562A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50ED0E0-23B5-3B19-C30D-F9384B79E8AF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Non-spontaneous interpretation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Extending over time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Involve reasoning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Some differences from other kinds of interactional reasoning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F591E90-55DD-A98A-87D8-E61EA72F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/>
              <a:t>Literary c</a:t>
            </a:r>
            <a:r>
              <a:rPr lang="en-GB" sz="3600" b="1" dirty="0">
                <a:latin typeface="Calibri" panose="020F0502020204030204" pitchFamily="34" charset="0"/>
              </a:rPr>
              <a:t>ritical discussions</a:t>
            </a:r>
          </a:p>
        </p:txBody>
      </p:sp>
    </p:spTree>
    <p:extLst>
      <p:ext uri="{BB962C8B-B14F-4D97-AF65-F5344CB8AC3E}">
        <p14:creationId xmlns:p14="http://schemas.microsoft.com/office/powerpoint/2010/main" val="3313648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81F59-9218-3D4A-C49B-43E5925DC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218FAE-B3A1-D4B9-0A28-71B9B73F6556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A21FBF-BD67-D47D-13BA-7E0FF25E5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29"/>
            <a:ext cx="12192000" cy="1179721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/>
              <a:t>Developing a more detailed p</a:t>
            </a:r>
            <a:r>
              <a:rPr lang="en-GB" sz="3600" b="1" dirty="0">
                <a:latin typeface="Calibri" panose="020F0502020204030204" pitchFamily="34" charset="0"/>
              </a:rPr>
              <a:t>ragmatic account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978945-44E5-CC82-2A21-B92496D09556}"/>
              </a:ext>
            </a:extLst>
          </p:cNvPr>
          <p:cNvSpPr txBox="1">
            <a:spLocks/>
          </p:cNvSpPr>
          <p:nvPr/>
        </p:nvSpPr>
        <p:spPr>
          <a:xfrm>
            <a:off x="637309" y="1510144"/>
            <a:ext cx="10792691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Will involve exploring different kinds of implications and implicatures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How they arise in individual reading processes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How they arise in discussions with others</a:t>
            </a:r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900113" indent="-587375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How they are explored and developed over time</a:t>
            </a:r>
          </a:p>
        </p:txBody>
      </p:sp>
    </p:spTree>
    <p:extLst>
      <p:ext uri="{BB962C8B-B14F-4D97-AF65-F5344CB8AC3E}">
        <p14:creationId xmlns:p14="http://schemas.microsoft.com/office/powerpoint/2010/main" val="3182037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9EECD-65B4-42E9-AC7B-8B1D67991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BEB059-1150-7466-3905-42938756B74E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F27222F-DB12-3FCE-C19D-F9A2AFF08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597235"/>
          </a:xfrm>
        </p:spPr>
        <p:txBody>
          <a:bodyPr anchor="ctr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066071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8197B-DC6E-F49C-E1AB-B8D286CA7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CBA383-3638-F70F-8D63-356DDE46F531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E6154C2-10DF-DD12-DE1C-36745B87E70F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1430000" cy="5472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300038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b="1" dirty="0">
                <a:cs typeface="Calibri" panose="020F0502020204030204" pitchFamily="34" charset="0"/>
              </a:rPr>
              <a:t>References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Axelrod, Willa Chamberlain. 1993. Passage from Holy Saturday to Easter Day in 'Holy Night'. 96-102.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Clark, Billy. 2014. Before and after Chekhov. In Siobhan Chapman and Billy Clark (eds. Pragmatic literary stylistics. Palgrave Macmillan: 55-69.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Clark, Billy. 2022. Pragmatics: the basics. Routledge.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Ford, Richard. 1998. Introduction: why we like Chekhov. In Richard Ford (ed.) The essential tales of Chekhov, translated by Constance Garnett. Granta: vii-xx.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Furlong, Anne. 1996. Relevance theory and literary interpretation. PhD thesis, University College London.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Jackson, Robert Louis. 1993. Chekhov's 'The Student’. In  Robert Louis Jackson (ed.) Reading Chekhov's Text. Northwestern University Press: 127-33.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McSweeney, Elizabeth. 2004. Chekhov’s stories: effects or subtexts? Modern Language Studies 34.1/2: 42-51.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Mercier, Hugo and Dan Sperber. 2017. The enigma of reason. Penguin.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Mihailovic, Alexander. 1993. Eschatology and entombment in 'Ionych’. In Robert Louis Jackson (ed.) Reading Chekhov's text. Northwestern University Press: 103-14.</a:t>
            </a:r>
          </a:p>
          <a:p>
            <a:pPr marL="312738" indent="-285750">
              <a:lnSpc>
                <a:spcPct val="100000"/>
              </a:lnSpc>
              <a:spcBef>
                <a:spcPts val="0"/>
              </a:spcBef>
              <a:buNone/>
              <a:tabLst>
                <a:tab pos="258763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sz="2000" dirty="0">
                <a:cs typeface="Calibri" panose="020F0502020204030204" pitchFamily="34" charset="0"/>
              </a:rPr>
              <a:t>Sherbinin, Julie de. 1997. Chekhov and Christianity: the critical evolution. In J. Douglas Clayton (ed.) Chekhov then and now. Peter Lang: 285-99.</a:t>
            </a:r>
          </a:p>
        </p:txBody>
      </p:sp>
    </p:spTree>
    <p:extLst>
      <p:ext uri="{BB962C8B-B14F-4D97-AF65-F5344CB8AC3E}">
        <p14:creationId xmlns:p14="http://schemas.microsoft.com/office/powerpoint/2010/main" val="98646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0E339-C745-A0FC-EE45-F5850D809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7BDA57-80E6-8960-46C6-D9B02A401ECE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2918-4A28-4902-E4B3-FD902837B7EE}"/>
              </a:ext>
            </a:extLst>
          </p:cNvPr>
          <p:cNvSpPr txBox="1">
            <a:spLocks/>
          </p:cNvSpPr>
          <p:nvPr/>
        </p:nvSpPr>
        <p:spPr>
          <a:xfrm>
            <a:off x="595746" y="1246909"/>
            <a:ext cx="4807527" cy="422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mostly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less (although theories talk about it)</a:t>
            </a:r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dirty="0"/>
              <a:t>less (although people are interested)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B1055C-91F6-3779-7753-6670FC3143DE}"/>
              </a:ext>
            </a:extLst>
          </p:cNvPr>
          <p:cNvSpPr txBox="1">
            <a:spLocks/>
          </p:cNvSpPr>
          <p:nvPr/>
        </p:nvSpPr>
        <p:spPr>
          <a:xfrm>
            <a:off x="6636328" y="1246908"/>
            <a:ext cx="5444838" cy="422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production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interpretation</a:t>
            </a:r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733425" indent="-45720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endParaRPr lang="en-GB" dirty="0"/>
          </a:p>
          <a:p>
            <a:pPr marL="276225" indent="0">
              <a:spcBef>
                <a:spcPts val="0"/>
              </a:spcBef>
              <a:buNone/>
              <a:tabLst>
                <a:tab pos="263525" algn="l"/>
                <a:tab pos="527050" algn="l"/>
                <a:tab pos="841375" algn="l"/>
                <a:tab pos="1106488" algn="l"/>
                <a:tab pos="1420813" algn="l"/>
                <a:tab pos="1633538" algn="l"/>
                <a:tab pos="1947863" algn="l"/>
                <a:tab pos="2174875" algn="l"/>
                <a:tab pos="2438400" algn="l"/>
                <a:tab pos="2701925" algn="l"/>
                <a:tab pos="2967038" algn="l"/>
                <a:tab pos="3243263" algn="l"/>
                <a:tab pos="3544888" algn="l"/>
                <a:tab pos="3771900" algn="l"/>
                <a:tab pos="4035425" algn="l"/>
                <a:tab pos="4349750" algn="l"/>
              </a:tabLst>
            </a:pPr>
            <a:r>
              <a:rPr lang="en-GB" b="1" dirty="0"/>
              <a:t>evaluation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B07CC01-D484-BA44-A7B5-B0D353C70131}"/>
              </a:ext>
            </a:extLst>
          </p:cNvPr>
          <p:cNvCxnSpPr>
            <a:cxnSpLocks/>
          </p:cNvCxnSpPr>
          <p:nvPr/>
        </p:nvCxnSpPr>
        <p:spPr>
          <a:xfrm>
            <a:off x="2521527" y="1511953"/>
            <a:ext cx="4294910" cy="1136072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423A27-07CE-1F83-9DD7-294CEDCAF68A}"/>
              </a:ext>
            </a:extLst>
          </p:cNvPr>
          <p:cNvCxnSpPr>
            <a:cxnSpLocks/>
          </p:cNvCxnSpPr>
          <p:nvPr/>
        </p:nvCxnSpPr>
        <p:spPr>
          <a:xfrm flipV="1">
            <a:off x="4793673" y="1511953"/>
            <a:ext cx="2022764" cy="113607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682F39D-53C1-3FB9-997D-F8688686613C}"/>
              </a:ext>
            </a:extLst>
          </p:cNvPr>
          <p:cNvCxnSpPr>
            <a:cxnSpLocks/>
          </p:cNvCxnSpPr>
          <p:nvPr/>
        </p:nvCxnSpPr>
        <p:spPr>
          <a:xfrm>
            <a:off x="5264727" y="3811808"/>
            <a:ext cx="1551710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0F6E3F-08C1-433C-8186-BB441AB56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730"/>
            <a:ext cx="12192000" cy="668914"/>
          </a:xfrm>
        </p:spPr>
        <p:txBody>
          <a:bodyPr anchor="t">
            <a:norm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</a:rPr>
              <a:t>What do pragmatics and stylistics focus on?</a:t>
            </a:r>
          </a:p>
        </p:txBody>
      </p:sp>
    </p:spTree>
    <p:extLst>
      <p:ext uri="{BB962C8B-B14F-4D97-AF65-F5344CB8AC3E}">
        <p14:creationId xmlns:p14="http://schemas.microsoft.com/office/powerpoint/2010/main" val="422473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26841-242E-423F-1CB5-78BBAE3E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4B7893-CE39-340E-9F36-D0657B1B1BD4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F9C17-03D9-61F5-3EBA-4B58BDE58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496" y="659823"/>
            <a:ext cx="2813802" cy="40784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0D4C5F-E202-9360-A77E-858F62A1B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7" y="521277"/>
            <a:ext cx="4927081" cy="450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8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E10B8-FD54-3F4C-36C2-D046AED82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BB2E07-67D5-F223-EC8A-08D0614F46F2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1E1EB-9151-1D06-DA27-213C4A1A7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910" y="159328"/>
            <a:ext cx="2864593" cy="50084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120E2C-D4FF-5302-B228-5721DB98B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855" y="644237"/>
            <a:ext cx="2904070" cy="44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E566C-D002-20FC-B774-88275B8A9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173544-9FA6-9C4F-BE42-B85403DCECAA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741C78-EB1C-F5B2-A5B8-4E0CF2843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115" y="374073"/>
            <a:ext cx="2888090" cy="45304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47B736-C343-D3A1-91A0-5D5D089D1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287" y="822036"/>
            <a:ext cx="65659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6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68E78-2EE8-31A5-D52B-9A1BDE8BC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5213C8-A11C-D370-6F9E-7A23C27A2B6F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117316-1524-BFF7-4EBE-7CB2FF424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57" y="434110"/>
            <a:ext cx="7798635" cy="390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67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BA013-719A-44F3-94DD-FA2926933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939251-BE2A-92DA-9B34-9ED3D69A1EBF}"/>
              </a:ext>
            </a:extLst>
          </p:cNvPr>
          <p:cNvSpPr txBox="1"/>
          <p:nvPr/>
        </p:nvSpPr>
        <p:spPr>
          <a:xfrm>
            <a:off x="1" y="5597236"/>
            <a:ext cx="12192000" cy="12607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40420-C03E-74CB-D61F-084210502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299" y="418522"/>
            <a:ext cx="2808902" cy="41892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D1CA0A-BDA4-B556-43A8-4778E519A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04454"/>
            <a:ext cx="3661548" cy="412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09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11869</TotalTime>
  <Words>1453</Words>
  <Application>Microsoft Macintosh PowerPoint</Application>
  <PresentationFormat>Widescreen</PresentationFormat>
  <Paragraphs>223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Courier New</vt:lpstr>
      <vt:lpstr>Office Theme</vt:lpstr>
      <vt:lpstr>PALA Conference, Uppsala Universiteit, August 2026</vt:lpstr>
      <vt:lpstr>PALA Conference, Uppsala Universiteit, August 2026</vt:lpstr>
      <vt:lpstr>What do we do when we communicate?</vt:lpstr>
      <vt:lpstr>What do pragmatics and stylistics focus 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Ideas for what makes evaluations (become) positive</vt:lpstr>
      <vt:lpstr>What’s involved in literary evaluations?</vt:lpstr>
      <vt:lpstr>A new(ish) approach to reasoning</vt:lpstr>
      <vt:lpstr>A new(ish) approach to reasoning</vt:lpstr>
      <vt:lpstr>A new(ish) approach to reasoning</vt:lpstr>
      <vt:lpstr>PowerPoint Presentation</vt:lpstr>
      <vt:lpstr>PowerPoint Presentation</vt:lpstr>
      <vt:lpstr>Reasoning alone and in groups</vt:lpstr>
      <vt:lpstr>PowerPoint Presentation</vt:lpstr>
      <vt:lpstr>PowerPoint Presentation</vt:lpstr>
      <vt:lpstr>Reasoning in literary evaluation?</vt:lpstr>
      <vt:lpstr>PowerPoint Presentation</vt:lpstr>
      <vt:lpstr>PowerPoint Presentation</vt:lpstr>
      <vt:lpstr>PowerPoint Presentation</vt:lpstr>
      <vt:lpstr>Examples discussed by McSweeney</vt:lpstr>
      <vt:lpstr>PowerPoint Presentation</vt:lpstr>
      <vt:lpstr>An Inscription (Over Cemetery Gates)</vt:lpstr>
      <vt:lpstr>A ‘ping’ or a ‘thud’?’</vt:lpstr>
      <vt:lpstr>PowerPoint Presentation</vt:lpstr>
      <vt:lpstr>Reasoning?</vt:lpstr>
      <vt:lpstr>Initial interpretations: biased but not lazy?</vt:lpstr>
      <vt:lpstr>Assessing other interpretations: not that critical?</vt:lpstr>
      <vt:lpstr>Literary critical discussions</vt:lpstr>
      <vt:lpstr>Developing a more detailed pragmatic account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Billy Clark</dc:creator>
  <cp:lastModifiedBy>Billy Clark</cp:lastModifiedBy>
  <cp:revision>367</cp:revision>
  <dcterms:created xsi:type="dcterms:W3CDTF">2024-09-23T13:20:02Z</dcterms:created>
  <dcterms:modified xsi:type="dcterms:W3CDTF">2026-08-20T04:46:33Z</dcterms:modified>
</cp:coreProperties>
</file>